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4.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8" r:id="rId2"/>
    <p:sldId id="269" r:id="rId3"/>
    <p:sldId id="272" r:id="rId4"/>
    <p:sldId id="273" r:id="rId5"/>
    <p:sldId id="352" r:id="rId6"/>
    <p:sldId id="327" r:id="rId7"/>
    <p:sldId id="353" r:id="rId8"/>
    <p:sldId id="339" r:id="rId9"/>
    <p:sldId id="328" r:id="rId10"/>
    <p:sldId id="354" r:id="rId11"/>
    <p:sldId id="274" r:id="rId12"/>
    <p:sldId id="329" r:id="rId13"/>
    <p:sldId id="356" r:id="rId14"/>
    <p:sldId id="276" r:id="rId15"/>
    <p:sldId id="291" r:id="rId16"/>
    <p:sldId id="290" r:id="rId17"/>
    <p:sldId id="292" r:id="rId18"/>
    <p:sldId id="277" r:id="rId19"/>
    <p:sldId id="278" r:id="rId20"/>
    <p:sldId id="293" r:id="rId21"/>
    <p:sldId id="294" r:id="rId22"/>
    <p:sldId id="295" r:id="rId23"/>
    <p:sldId id="296" r:id="rId24"/>
    <p:sldId id="297" r:id="rId25"/>
    <p:sldId id="298" r:id="rId26"/>
    <p:sldId id="299" r:id="rId27"/>
    <p:sldId id="300" r:id="rId28"/>
    <p:sldId id="341" r:id="rId29"/>
    <p:sldId id="342" r:id="rId30"/>
    <p:sldId id="343" r:id="rId31"/>
    <p:sldId id="344" r:id="rId32"/>
    <p:sldId id="283" r:id="rId33"/>
    <p:sldId id="332" r:id="rId34"/>
    <p:sldId id="303" r:id="rId35"/>
    <p:sldId id="348" r:id="rId36"/>
    <p:sldId id="337" r:id="rId37"/>
    <p:sldId id="349" r:id="rId38"/>
    <p:sldId id="335" r:id="rId39"/>
    <p:sldId id="304" r:id="rId40"/>
    <p:sldId id="305" r:id="rId41"/>
    <p:sldId id="288" r:id="rId42"/>
    <p:sldId id="289" r:id="rId43"/>
    <p:sldId id="345" r:id="rId44"/>
    <p:sldId id="284" r:id="rId45"/>
    <p:sldId id="346" r:id="rId46"/>
    <p:sldId id="347" r:id="rId47"/>
    <p:sldId id="285" r:id="rId48"/>
    <p:sldId id="333" r:id="rId49"/>
    <p:sldId id="320" r:id="rId50"/>
    <p:sldId id="350" r:id="rId51"/>
    <p:sldId id="321" r:id="rId52"/>
    <p:sldId id="322" r:id="rId53"/>
    <p:sldId id="323" r:id="rId54"/>
    <p:sldId id="324" r:id="rId55"/>
    <p:sldId id="355" r:id="rId56"/>
    <p:sldId id="334" r:id="rId57"/>
    <p:sldId id="340" r:id="rId58"/>
    <p:sldId id="357"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60" y="7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1C4D8-8666-47AF-9247-B2D697242BD2}" type="datetimeFigureOut">
              <a:rPr lang="zh-TW" altLang="en-US" smtClean="0"/>
              <a:t>2019/6/22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761ED-9CD5-4EAE-85AA-EE73D0B7D5F7}" type="slidenum">
              <a:rPr lang="zh-TW" altLang="en-US" smtClean="0"/>
              <a:t>‹#›</a:t>
            </a:fld>
            <a:endParaRPr lang="zh-TW" altLang="en-US"/>
          </a:p>
        </p:txBody>
      </p:sp>
    </p:spTree>
    <p:extLst>
      <p:ext uri="{BB962C8B-B14F-4D97-AF65-F5344CB8AC3E}">
        <p14:creationId xmlns:p14="http://schemas.microsoft.com/office/powerpoint/2010/main" val="199140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5</a:t>
            </a:fld>
            <a:endParaRPr lang="zh-TW" altLang="en-US"/>
          </a:p>
        </p:txBody>
      </p:sp>
    </p:spTree>
    <p:extLst>
      <p:ext uri="{BB962C8B-B14F-4D97-AF65-F5344CB8AC3E}">
        <p14:creationId xmlns:p14="http://schemas.microsoft.com/office/powerpoint/2010/main" val="3012170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E0F2D1B-EDDE-49A6-95E4-E8D03067763A}" type="slidenum">
              <a:rPr lang="zh-TW" altLang="en-US" smtClean="0"/>
              <a:t>25</a:t>
            </a:fld>
            <a:endParaRPr lang="zh-TW" altLang="en-US"/>
          </a:p>
        </p:txBody>
      </p:sp>
    </p:spTree>
    <p:extLst>
      <p:ext uri="{BB962C8B-B14F-4D97-AF65-F5344CB8AC3E}">
        <p14:creationId xmlns:p14="http://schemas.microsoft.com/office/powerpoint/2010/main" val="3223598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因为这个层级太深了，有时候会匹配不到我们所需要的内容</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4FDF5929-590E-4C34-AADE-52D1DD2428B2}" type="slidenum">
              <a:rPr lang="zh-TW" altLang="en-US" smtClean="0"/>
              <a:t>51</a:t>
            </a:fld>
            <a:endParaRPr lang="zh-TW" altLang="en-US"/>
          </a:p>
        </p:txBody>
      </p:sp>
    </p:spTree>
    <p:extLst>
      <p:ext uri="{BB962C8B-B14F-4D97-AF65-F5344CB8AC3E}">
        <p14:creationId xmlns:p14="http://schemas.microsoft.com/office/powerpoint/2010/main" val="144700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因为这个层级太深了，有时候会匹配不到我们所需要的内容</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4FDF5929-590E-4C34-AADE-52D1DD2428B2}" type="slidenum">
              <a:rPr lang="zh-TW" altLang="en-US" smtClean="0"/>
              <a:t>52</a:t>
            </a:fld>
            <a:endParaRPr lang="zh-TW" altLang="en-US"/>
          </a:p>
        </p:txBody>
      </p:sp>
    </p:spTree>
    <p:extLst>
      <p:ext uri="{BB962C8B-B14F-4D97-AF65-F5344CB8AC3E}">
        <p14:creationId xmlns:p14="http://schemas.microsoft.com/office/powerpoint/2010/main" val="119861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每次爬取停个几秒就行了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header</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4FDF5929-590E-4C34-AADE-52D1DD2428B2}" type="slidenum">
              <a:rPr lang="zh-TW" altLang="en-US" smtClean="0"/>
              <a:t>53</a:t>
            </a:fld>
            <a:endParaRPr lang="zh-TW" altLang="en-US"/>
          </a:p>
        </p:txBody>
      </p:sp>
    </p:spTree>
    <p:extLst>
      <p:ext uri="{BB962C8B-B14F-4D97-AF65-F5344CB8AC3E}">
        <p14:creationId xmlns:p14="http://schemas.microsoft.com/office/powerpoint/2010/main" val="381962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Pandas </a:t>
            </a:r>
            <a:r>
              <a:rPr lang="en-US" altLang="zh-TW" dirty="0" err="1"/>
              <a:t>dataframe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更新資料</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6E595888-6446-45A2-8083-46D92449B694}" type="slidenum">
              <a:rPr lang="zh-TW" altLang="en-US" smtClean="0"/>
              <a:t>54</a:t>
            </a:fld>
            <a:endParaRPr lang="zh-TW" altLang="en-US"/>
          </a:p>
        </p:txBody>
      </p:sp>
    </p:spTree>
    <p:extLst>
      <p:ext uri="{BB962C8B-B14F-4D97-AF65-F5344CB8AC3E}">
        <p14:creationId xmlns:p14="http://schemas.microsoft.com/office/powerpoint/2010/main" val="242229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接下來我們先來展示的成果，請看</a:t>
            </a:r>
            <a:r>
              <a:rPr lang="en-US" altLang="zh-TW"/>
              <a:t>VCR</a:t>
            </a:r>
            <a:endParaRPr lang="zh-TW" altLang="en-US" dirty="0"/>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56</a:t>
            </a:fld>
            <a:endParaRPr lang="zh-TW" altLang="en-US"/>
          </a:p>
        </p:txBody>
      </p:sp>
    </p:spTree>
    <p:extLst>
      <p:ext uri="{BB962C8B-B14F-4D97-AF65-F5344CB8AC3E}">
        <p14:creationId xmlns:p14="http://schemas.microsoft.com/office/powerpoint/2010/main" val="172193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dirty="0"/>
          </a:p>
        </p:txBody>
      </p:sp>
      <p:sp>
        <p:nvSpPr>
          <p:cNvPr id="4" name="投影片編號版面配置區 3"/>
          <p:cNvSpPr>
            <a:spLocks noGrp="1"/>
          </p:cNvSpPr>
          <p:nvPr>
            <p:ph type="sldNum" sz="quarter" idx="5"/>
          </p:nvPr>
        </p:nvSpPr>
        <p:spPr/>
        <p:txBody>
          <a:bodyPr/>
          <a:lstStyle/>
          <a:p>
            <a:fld id="{7F4F868F-BFF0-4825-B6BB-B8F9BEE71E76}" type="slidenum">
              <a:rPr lang="zh-TW" altLang="en-US" smtClean="0"/>
              <a:t>58</a:t>
            </a:fld>
            <a:endParaRPr lang="zh-TW" altLang="en-US"/>
          </a:p>
        </p:txBody>
      </p:sp>
    </p:spTree>
    <p:extLst>
      <p:ext uri="{BB962C8B-B14F-4D97-AF65-F5344CB8AC3E}">
        <p14:creationId xmlns:p14="http://schemas.microsoft.com/office/powerpoint/2010/main" val="290999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由於電商環境競爭激烈，如何找到具有熱銷潛力的商品是一個非常重要的議題，因此我們試圖建立一個自動的分析方式，協助電商平台更快速與準確地找到獲利機會。</a:t>
            </a:r>
            <a:endParaRPr lang="en-US" altLang="zh-TW" dirty="0"/>
          </a:p>
          <a:p>
            <a:r>
              <a:rPr lang="zh-TW" altLang="zh-TW" dirty="0">
                <a:latin typeface="微軟正黑體" panose="020B0604030504040204" pitchFamily="34" charset="-120"/>
                <a:ea typeface="微軟正黑體" panose="020B0604030504040204" pitchFamily="34" charset="-120"/>
              </a:rPr>
              <a:t>平台電商往往要為了如何做新品選擇評估而傷透腦筋，不是太晚發現爆紅新品而喪失先機，不然就是選品多建立在人為的經驗，耗費大量人力又無法精準評估未來銷售狀況。</a:t>
            </a: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6</a:t>
            </a:fld>
            <a:endParaRPr lang="zh-TW" altLang="en-US"/>
          </a:p>
        </p:txBody>
      </p:sp>
    </p:spTree>
    <p:extLst>
      <p:ext uri="{BB962C8B-B14F-4D97-AF65-F5344CB8AC3E}">
        <p14:creationId xmlns:p14="http://schemas.microsoft.com/office/powerpoint/2010/main" val="167108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由於電商環境競爭激烈，如何找到具有熱銷潛力的商品是一個非常重要的議題，因此我們試圖建立一個自動的分析方式，協助電商平台更快速與準確地找到獲利機會。</a:t>
            </a:r>
            <a:endParaRPr lang="en-US" altLang="zh-TW" dirty="0"/>
          </a:p>
          <a:p>
            <a:r>
              <a:rPr lang="zh-TW" altLang="zh-TW" dirty="0">
                <a:latin typeface="微軟正黑體" panose="020B0604030504040204" pitchFamily="34" charset="-120"/>
                <a:ea typeface="微軟正黑體" panose="020B0604030504040204" pitchFamily="34" charset="-120"/>
              </a:rPr>
              <a:t>平台電商往往要為了如何做新品選擇評估而傷透腦筋，不是太晚發現爆紅新品而喪失先機，不然就是選品多建立在人為的經驗，耗費大量人力又無法精準評估未來銷售狀況。</a:t>
            </a: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7</a:t>
            </a:fld>
            <a:endParaRPr lang="zh-TW" altLang="en-US"/>
          </a:p>
        </p:txBody>
      </p:sp>
    </p:spTree>
    <p:extLst>
      <p:ext uri="{BB962C8B-B14F-4D97-AF65-F5344CB8AC3E}">
        <p14:creationId xmlns:p14="http://schemas.microsoft.com/office/powerpoint/2010/main" val="710248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由於電商環境競爭激烈，如何找到具有熱銷潛力的商品是一個非常重要的議題，因此我們試圖建立一個自動的分析方式，協助電商平台更快速與準確地找到獲利機會。</a:t>
            </a:r>
            <a:endParaRPr lang="en-US" altLang="zh-TW" dirty="0"/>
          </a:p>
          <a:p>
            <a:r>
              <a:rPr lang="zh-TW" altLang="zh-TW" dirty="0">
                <a:latin typeface="微軟正黑體" panose="020B0604030504040204" pitchFamily="34" charset="-120"/>
                <a:ea typeface="微軟正黑體" panose="020B0604030504040204" pitchFamily="34" charset="-120"/>
              </a:rPr>
              <a:t>平台電商往往要為了如何做新品選擇評估而傷透腦筋，不是太晚發現爆紅新品而喪失先機，不然就是選品多建立在人為的經驗，耗費大量人力又無法精準評估未來銷售狀況。</a:t>
            </a: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8</a:t>
            </a:fld>
            <a:endParaRPr lang="zh-TW" altLang="en-US"/>
          </a:p>
        </p:txBody>
      </p:sp>
    </p:spTree>
    <p:extLst>
      <p:ext uri="{BB962C8B-B14F-4D97-AF65-F5344CB8AC3E}">
        <p14:creationId xmlns:p14="http://schemas.microsoft.com/office/powerpoint/2010/main" val="258208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由於電商環境競爭激烈，如何找到具有熱銷潛力的商品是一個非常重要的議題，因此我們試圖建立一個自動的分析方式，協助電商平台更快速與準確地找到獲利機會。</a:t>
            </a:r>
            <a:endParaRPr lang="en-US" altLang="zh-TW" dirty="0"/>
          </a:p>
          <a:p>
            <a:r>
              <a:rPr lang="zh-TW" altLang="zh-TW" dirty="0">
                <a:latin typeface="微軟正黑體" panose="020B0604030504040204" pitchFamily="34" charset="-120"/>
                <a:ea typeface="微軟正黑體" panose="020B0604030504040204" pitchFamily="34" charset="-120"/>
              </a:rPr>
              <a:t>平台電商往往要為了如何做新品選擇評估而傷透腦筋，不是太晚發現爆紅新品而喪失先機，不然就是選品多建立在人為的經驗，耗費大量人力又無法精準評估未來銷售狀況。</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另外在商品上架時，如何做好商品分類也浪費不少時間成本，且常因人為疏失導致分類錯誤</a:t>
            </a:r>
            <a:r>
              <a:rPr lang="zh-TW" altLang="en-US" dirty="0">
                <a:latin typeface="微軟正黑體" panose="020B0604030504040204" pitchFamily="34" charset="-120"/>
                <a:ea typeface="微軟正黑體" panose="020B0604030504040204" pitchFamily="34" charset="-120"/>
              </a:rPr>
              <a:t>，而商品分類又是銷量預測的重要特徵</a:t>
            </a:r>
            <a:r>
              <a:rPr lang="zh-TW"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分類錯誤將</a:t>
            </a:r>
            <a:r>
              <a:rPr lang="zh-TW" altLang="zh-TW" dirty="0">
                <a:latin typeface="微軟正黑體" panose="020B0604030504040204" pitchFamily="34" charset="-120"/>
                <a:ea typeface="微軟正黑體" panose="020B0604030504040204" pitchFamily="34" charset="-120"/>
              </a:rPr>
              <a:t>衍生許多後續行銷與分析層面的問題。</a:t>
            </a:r>
          </a:p>
          <a:p>
            <a:r>
              <a:rPr lang="zh-TW" altLang="zh-TW" dirty="0">
                <a:latin typeface="微軟正黑體" panose="020B0604030504040204" pitchFamily="34" charset="-120"/>
                <a:ea typeface="微軟正黑體" panose="020B0604030504040204" pitchFamily="34" charset="-120"/>
              </a:rPr>
              <a:t>本專題預期提供一個解決方案，同時處理新品上架自動分類，以及上架後的銷量預測，並以網路爬蟲主動找尋網路上的新商品，即時評估以掌握銷售先機。</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9</a:t>
            </a:fld>
            <a:endParaRPr lang="zh-TW" altLang="en-US"/>
          </a:p>
        </p:txBody>
      </p:sp>
    </p:spTree>
    <p:extLst>
      <p:ext uri="{BB962C8B-B14F-4D97-AF65-F5344CB8AC3E}">
        <p14:creationId xmlns:p14="http://schemas.microsoft.com/office/powerpoint/2010/main" val="698668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另一個專題動機是想要達成更精準的行銷工作</a:t>
            </a: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譬如我們要將商品上架至</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購物廣告，商家經常要</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耗費許多寶貴的時間來研究 </a:t>
            </a:r>
            <a:r>
              <a:rPr lang="en-US" altLang="zh-TW"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 </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購物廣告的上架規範、產品分類類別</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以進行廣告投遞</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若欲達到比較好的廣告投放效果，則需要深入熟悉 </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 </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購物廣告的諸多設定，這對分秒必爭的電商商家來說經常是惱人又不得不面對的棘手課題。</a:t>
            </a: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唯有符合</a:t>
            </a:r>
            <a:r>
              <a:rPr lang="en-US" altLang="zh-TW"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產品分類規範的商家才能精準地投放 </a:t>
            </a:r>
            <a:r>
              <a:rPr lang="en-US" altLang="zh-TW"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 </a:t>
            </a:r>
            <a:r>
              <a:rPr lang="zh-TW" altLang="en-US" sz="12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購物廣告</a:t>
            </a:r>
          </a:p>
          <a:p>
            <a:pPr>
              <a:lnSpc>
                <a:spcPct val="150000"/>
              </a:lnSpc>
            </a:pP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分類正確對</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GSA</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效益有關鍵影響，試想帽</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與襯衫都只被歸類到服飾，消費者在搜尋帽</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時，服飾分類絕對比帽</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分類搜尋排序低，自然會嚴重影響廣告轉換的效益</a:t>
            </a: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dirty="0">
                <a:latin typeface="微軟正黑體" panose="020B0604030504040204" pitchFamily="34" charset="-120"/>
                <a:ea typeface="微軟正黑體" panose="020B0604030504040204" pitchFamily="34" charset="-120"/>
              </a:rPr>
              <a:t>剛剛所提到的商品分類模型，即可幫助電商達成更精準的廣告行銷。</a:t>
            </a:r>
            <a:endPar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endPar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故此專題研究目的在於</a:t>
            </a:r>
            <a:r>
              <a:rPr lang="zh-TW" altLang="en-US" sz="1200" b="1" dirty="0">
                <a:solidFill>
                  <a:srgbClr val="C00000"/>
                </a:solidFill>
                <a:latin typeface="微軟正黑體" panose="020B0604030504040204" pitchFamily="34" charset="-120"/>
                <a:ea typeface="微軟正黑體" panose="020B0604030504040204" pitchFamily="34" charset="-120"/>
                <a:cs typeface="Arial" pitchFamily="34" charset="0"/>
              </a:rPr>
              <a:t>協助商家自動優化商品分類方式</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，透過自動匯整巨量商品資料，提高過審率、減少手動輸入的耗時費力與出錯風險，更提升整體銷售額，讓商家輕鬆上架商品、快速開始投放購物廣告。</a:t>
            </a:r>
            <a:endParaRPr lang="zh-TW" altLang="en-US" dirty="0"/>
          </a:p>
        </p:txBody>
      </p:sp>
      <p:sp>
        <p:nvSpPr>
          <p:cNvPr id="4" name="投影片編號版面配置區 3"/>
          <p:cNvSpPr>
            <a:spLocks noGrp="1"/>
          </p:cNvSpPr>
          <p:nvPr>
            <p:ph type="sldNum" sz="quarter" idx="5"/>
          </p:nvPr>
        </p:nvSpPr>
        <p:spPr/>
        <p:txBody>
          <a:bodyPr/>
          <a:lstStyle/>
          <a:p>
            <a:fld id="{7F4F868F-BFF0-4825-B6BB-B8F9BEE71E76}" type="slidenum">
              <a:rPr lang="zh-TW" altLang="en-US" smtClean="0"/>
              <a:t>10</a:t>
            </a:fld>
            <a:endParaRPr lang="zh-TW" altLang="en-US"/>
          </a:p>
        </p:txBody>
      </p:sp>
    </p:spTree>
    <p:extLst>
      <p:ext uri="{BB962C8B-B14F-4D97-AF65-F5344CB8AC3E}">
        <p14:creationId xmlns:p14="http://schemas.microsoft.com/office/powerpoint/2010/main" val="206103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管理者可以透過</a:t>
            </a:r>
            <a:r>
              <a:rPr lang="en-US" altLang="zh-TW" dirty="0"/>
              <a:t>Ganglia-web</a:t>
            </a:r>
            <a:r>
              <a:rPr lang="zh-TW" altLang="en-US" dirty="0"/>
              <a:t>的頁面，藉由顯示這些數字及圖形掌握目前系統運作的概況</a:t>
            </a: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15</a:t>
            </a:fld>
            <a:endParaRPr lang="zh-TW" altLang="en-US"/>
          </a:p>
        </p:txBody>
      </p:sp>
    </p:spTree>
    <p:extLst>
      <p:ext uri="{BB962C8B-B14F-4D97-AF65-F5344CB8AC3E}">
        <p14:creationId xmlns:p14="http://schemas.microsoft.com/office/powerpoint/2010/main" val="410711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因資策會硬碟的限制，先儲存一個月的瀏覽紀錄來做分析</a:t>
            </a:r>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17</a:t>
            </a:fld>
            <a:endParaRPr lang="zh-TW" altLang="en-US"/>
          </a:p>
        </p:txBody>
      </p:sp>
    </p:spTree>
    <p:extLst>
      <p:ext uri="{BB962C8B-B14F-4D97-AF65-F5344CB8AC3E}">
        <p14:creationId xmlns:p14="http://schemas.microsoft.com/office/powerpoint/2010/main" val="3218618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E054E5B-D5F7-488A-A2FB-D4207AE97E09}" type="slidenum">
              <a:rPr lang="zh-TW" altLang="en-US" smtClean="0"/>
              <a:t>18</a:t>
            </a:fld>
            <a:endParaRPr lang="zh-TW" altLang="en-US"/>
          </a:p>
        </p:txBody>
      </p:sp>
    </p:spTree>
    <p:extLst>
      <p:ext uri="{BB962C8B-B14F-4D97-AF65-F5344CB8AC3E}">
        <p14:creationId xmlns:p14="http://schemas.microsoft.com/office/powerpoint/2010/main" val="324828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13F1AA-D292-4EAC-8C74-70BB33E19A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2310616-D739-4E17-8EDF-D17F34F5D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7FBD5AA-8FC4-4CCB-87CD-4AC86872B339}"/>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69C60B31-3465-4E3A-93E6-8D6EADAD68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38D007-4C56-4F8B-AE26-2547175D6F6D}"/>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333628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8B49E5-8D6B-4279-AD33-8F35F0CCB6A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19FC5E4-7419-4066-8AB5-AB7ABE00CC7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AD7781E-9976-413D-A374-C75E14B36A4A}"/>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C46D63F1-2ABF-46A8-9084-4FBB180409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A85BDDA-4190-4A93-BA8B-5926C298EB1B}"/>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391330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09E3DA-33B9-48B1-B884-DD57D252817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529146E-3D59-4062-AEA0-9AE9F9C7123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8467DEA-0FC3-4938-BE2E-BE19746F4661}"/>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1C53DC92-BD95-45DF-9E1D-7A509641001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CDD0AC-0D5B-40D0-9EF2-AF77DD3752BD}"/>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370854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164150-3E54-4022-A67A-7A97601D3E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7683E79-5DB9-4318-AEC1-EAE0484254A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016EA07-EF04-4581-955B-FAD7D0BB07A5}"/>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49733AC0-CBEB-4E78-9187-2F7FFF8708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657DB3-7198-4B80-BC2C-C66D805BB051}"/>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372469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BA112E-AF21-4786-BF84-40B8B453AEB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9A5DF2D-BF0A-4DE0-9266-A0C0E51B9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D24A7DD-FF1A-447F-897F-E8FA1A31B114}"/>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89961DE0-E093-44FD-91CA-20E2AFA1090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D935141-AC7D-412F-8108-7537C263E1E0}"/>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41679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81FB65-5201-4880-AC1B-294B184502B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30826E5-0A7C-41A4-85B6-2F0E373C7AC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1E53D6F-CA34-4CAD-BF46-47A2DF25DE2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B0A7A72-7F25-4AD9-829C-5A4B0C75A54A}"/>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6" name="頁尾版面配置區 5">
            <a:extLst>
              <a:ext uri="{FF2B5EF4-FFF2-40B4-BE49-F238E27FC236}">
                <a16:creationId xmlns:a16="http://schemas.microsoft.com/office/drawing/2014/main" id="{1FB0A733-E4A0-4C2B-A8AE-DBC9B64D521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A24962D-2E34-4960-BEA3-B0CB665AE686}"/>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35497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7B50DC-DE5E-47F1-B494-572062B4821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EF34746-856D-4EB1-BA64-D89EEB643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3BDEDF3-822B-4726-BDB0-9BF903C9A8E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D40AB95-3226-4C1B-81C1-5E3758A736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B489170-E8A8-4790-A8AC-50877B551A8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FC316E5-DD5E-4FF9-A46B-6268F4B41AE8}"/>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8" name="頁尾版面配置區 7">
            <a:extLst>
              <a:ext uri="{FF2B5EF4-FFF2-40B4-BE49-F238E27FC236}">
                <a16:creationId xmlns:a16="http://schemas.microsoft.com/office/drawing/2014/main" id="{4E595DFB-B00E-4760-A45E-808D9FEA4A9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B22964F-63DC-4329-A116-D79F766A7CC7}"/>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22785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BBA5A-C7BB-4FBA-BF06-4AAD1820C95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0890501-A4E2-4BCD-BBD2-673407EA1D6F}"/>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4" name="頁尾版面配置區 3">
            <a:extLst>
              <a:ext uri="{FF2B5EF4-FFF2-40B4-BE49-F238E27FC236}">
                <a16:creationId xmlns:a16="http://schemas.microsoft.com/office/drawing/2014/main" id="{C09E26BD-D878-464A-9E0A-6211C19EB2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479D16F-0D63-44B0-98BB-BA61B94FF321}"/>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297788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CCC0351-6CB8-463E-8F81-E1CA0D5027D8}"/>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3" name="頁尾版面配置區 2">
            <a:extLst>
              <a:ext uri="{FF2B5EF4-FFF2-40B4-BE49-F238E27FC236}">
                <a16:creationId xmlns:a16="http://schemas.microsoft.com/office/drawing/2014/main" id="{378D9FC0-5A2F-4EF6-B3A0-843F7528176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F6D1E05-8229-4243-9D31-A68BDA231732}"/>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111499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064269-E53A-4933-AC1F-3B638677F9C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3BF59B2-A45C-4514-8A19-6D81B0E85C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30F2ABE-D6EA-46EA-8929-859026B19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D6B4745-F9C5-4811-B761-87D0CED8C67C}"/>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6" name="頁尾版面配置區 5">
            <a:extLst>
              <a:ext uri="{FF2B5EF4-FFF2-40B4-BE49-F238E27FC236}">
                <a16:creationId xmlns:a16="http://schemas.microsoft.com/office/drawing/2014/main" id="{9E7EBB5C-94FB-47A3-B498-41375D5594F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6C2CC6A-C610-4CBA-86B4-39755A1144ED}"/>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83342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5A310D-640E-4D90-A18E-E7EDF616EEA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640C682-BD14-4BB8-93E6-2835A31F2E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91FFE4F-DBCC-4E73-82DB-B94E7BE66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4FD8053-D721-427D-9A1F-11A2DD4936BD}"/>
              </a:ext>
            </a:extLst>
          </p:cNvPr>
          <p:cNvSpPr>
            <a:spLocks noGrp="1"/>
          </p:cNvSpPr>
          <p:nvPr>
            <p:ph type="dt" sz="half" idx="10"/>
          </p:nvPr>
        </p:nvSpPr>
        <p:spPr/>
        <p:txBody>
          <a:bodyPr/>
          <a:lstStyle/>
          <a:p>
            <a:fld id="{159D0614-3D32-46BE-BE62-ECD49C78AA6D}" type="datetimeFigureOut">
              <a:rPr lang="zh-TW" altLang="en-US" smtClean="0"/>
              <a:t>2019/6/22</a:t>
            </a:fld>
            <a:endParaRPr lang="zh-TW" altLang="en-US"/>
          </a:p>
        </p:txBody>
      </p:sp>
      <p:sp>
        <p:nvSpPr>
          <p:cNvPr id="6" name="頁尾版面配置區 5">
            <a:extLst>
              <a:ext uri="{FF2B5EF4-FFF2-40B4-BE49-F238E27FC236}">
                <a16:creationId xmlns:a16="http://schemas.microsoft.com/office/drawing/2014/main" id="{7D5CB02C-5B9A-4FFE-8AB4-BCE9CED16C4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58CB5E2-26A9-4840-B4DC-8F1548DC3A7C}"/>
              </a:ext>
            </a:extLst>
          </p:cNvPr>
          <p:cNvSpPr>
            <a:spLocks noGrp="1"/>
          </p:cNvSpPr>
          <p:nvPr>
            <p:ph type="sldNum" sz="quarter" idx="12"/>
          </p:nvPr>
        </p:nvSpPr>
        <p:spPr/>
        <p:txBody>
          <a:body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230901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DFEE395-2E4F-43B3-BBD2-48D0CDE4A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8AB856-F669-42AB-B3AA-CF9CC43D8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EC99AB1-AFC1-4D2B-B965-9C384CBA4D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D0614-3D32-46BE-BE62-ECD49C78AA6D}" type="datetimeFigureOut">
              <a:rPr lang="zh-TW" altLang="en-US" smtClean="0"/>
              <a:t>2019/6/22</a:t>
            </a:fld>
            <a:endParaRPr lang="zh-TW" altLang="en-US"/>
          </a:p>
        </p:txBody>
      </p:sp>
      <p:sp>
        <p:nvSpPr>
          <p:cNvPr id="5" name="頁尾版面配置區 4">
            <a:extLst>
              <a:ext uri="{FF2B5EF4-FFF2-40B4-BE49-F238E27FC236}">
                <a16:creationId xmlns:a16="http://schemas.microsoft.com/office/drawing/2014/main" id="{3991D5DE-025D-457F-B77E-8260089BB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588D021-76E8-4B72-AE03-A360331A9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D3B678-5AAF-4F54-A1FE-2C6EE8C56777}" type="slidenum">
              <a:rPr lang="zh-TW" altLang="en-US" smtClean="0"/>
              <a:t>‹#›</a:t>
            </a:fld>
            <a:endParaRPr lang="zh-TW" altLang="en-US"/>
          </a:p>
        </p:txBody>
      </p:sp>
    </p:spTree>
    <p:extLst>
      <p:ext uri="{BB962C8B-B14F-4D97-AF65-F5344CB8AC3E}">
        <p14:creationId xmlns:p14="http://schemas.microsoft.com/office/powerpoint/2010/main" val="1462743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2.wdp"/><Relationship Id="rId18" Type="http://schemas.openxmlformats.org/officeDocument/2006/relationships/image" Target="../media/image24.png"/><Relationship Id="rId3" Type="http://schemas.openxmlformats.org/officeDocument/2006/relationships/image" Target="../media/image14.png"/><Relationship Id="rId21" Type="http://schemas.microsoft.com/office/2007/relationships/hdphoto" Target="../media/hdphoto5.wdp"/><Relationship Id="rId7" Type="http://schemas.openxmlformats.org/officeDocument/2006/relationships/image" Target="../media/image18.sv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8.svg"/><Relationship Id="rId5" Type="http://schemas.openxmlformats.org/officeDocument/2006/relationships/image" Target="../media/image16.svg"/><Relationship Id="rId15" Type="http://schemas.microsoft.com/office/2007/relationships/hdphoto" Target="../media/hdphoto3.wdp"/><Relationship Id="rId10" Type="http://schemas.openxmlformats.org/officeDocument/2006/relationships/image" Target="../media/image7.png"/><Relationship Id="rId19" Type="http://schemas.microsoft.com/office/2007/relationships/hdphoto" Target="../media/hdphoto4.wdp"/><Relationship Id="rId4" Type="http://schemas.openxmlformats.org/officeDocument/2006/relationships/image" Target="../media/image15.png"/><Relationship Id="rId9" Type="http://schemas.microsoft.com/office/2007/relationships/hdphoto" Target="../media/hdphoto1.wdp"/><Relationship Id="rId14" Type="http://schemas.openxmlformats.org/officeDocument/2006/relationships/image" Target="../media/image21.png"/><Relationship Id="rId22"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sv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3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sv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58.svg"/><Relationship Id="rId9" Type="http://schemas.openxmlformats.org/officeDocument/2006/relationships/image" Target="../media/image6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mic.iii.org.tw/IndustryObservations_PressRelease02.aspx?sqno=516"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mic.iii.org.tw/IndustryObservations_PressRelease02.aspx?sqno=516"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3.jp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jpg"/></Relationships>
</file>

<file path=ppt/slides/_rels/slide5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5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1.gif"/></Relationships>
</file>

<file path=ppt/slides/_rels/slide5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10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80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電商熱銷新品</a:t>
            </a:r>
            <a:endParaRPr lang="en-US" altLang="zh-TW" sz="80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80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AI</a:t>
            </a:r>
            <a:r>
              <a:rPr lang="zh-TW" altLang="en-US" sz="80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預測推薦引擎</a:t>
            </a:r>
          </a:p>
        </p:txBody>
      </p:sp>
      <p:sp>
        <p:nvSpPr>
          <p:cNvPr id="5" name="文字方塊 4">
            <a:extLst>
              <a:ext uri="{FF2B5EF4-FFF2-40B4-BE49-F238E27FC236}">
                <a16:creationId xmlns:a16="http://schemas.microsoft.com/office/drawing/2014/main" id="{833C3AAB-85E5-4FBC-BCB0-1DC77C785BA6}"/>
              </a:ext>
            </a:extLst>
          </p:cNvPr>
          <p:cNvSpPr txBox="1"/>
          <p:nvPr/>
        </p:nvSpPr>
        <p:spPr>
          <a:xfrm>
            <a:off x="7931849" y="6300187"/>
            <a:ext cx="4260151" cy="461665"/>
          </a:xfrm>
          <a:prstGeom prst="rect">
            <a:avLst/>
          </a:prstGeom>
          <a:noFill/>
        </p:spPr>
        <p:txBody>
          <a:bodyPr wrap="square" rtlCol="0">
            <a:spAutoFit/>
          </a:bodyPr>
          <a:lstStyle/>
          <a:p>
            <a:r>
              <a:rPr lang="en-US" altLang="zh-TW" sz="2400" b="1" dirty="0">
                <a:solidFill>
                  <a:schemeClr val="bg1"/>
                </a:solidFill>
                <a:latin typeface="微軟正黑體" panose="020B0604030504040204" pitchFamily="34" charset="-120"/>
                <a:ea typeface="微軟正黑體" panose="020B0604030504040204" pitchFamily="34" charset="-120"/>
              </a:rPr>
              <a:t>BDSE10</a:t>
            </a:r>
            <a:r>
              <a:rPr lang="zh-TW" altLang="en-US" sz="2400" b="1" dirty="0">
                <a:solidFill>
                  <a:schemeClr val="bg1"/>
                </a:solidFill>
                <a:latin typeface="微軟正黑體" panose="020B0604030504040204" pitchFamily="34" charset="-120"/>
                <a:ea typeface="微軟正黑體" panose="020B0604030504040204" pitchFamily="34" charset="-120"/>
              </a:rPr>
              <a:t> 第五組 </a:t>
            </a:r>
            <a:r>
              <a:rPr lang="en-US" altLang="zh-TW" sz="2400" b="1" dirty="0">
                <a:solidFill>
                  <a:schemeClr val="bg1"/>
                </a:solidFill>
                <a:latin typeface="微軟正黑體" panose="020B0604030504040204" pitchFamily="34" charset="-120"/>
                <a:ea typeface="微軟正黑體" panose="020B0604030504040204" pitchFamily="34" charset="-120"/>
              </a:rPr>
              <a:t>EC Avengers</a:t>
            </a:r>
            <a:endParaRPr lang="zh-TW" altLang="en-US" sz="2400"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343692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 </a:t>
              </a:r>
              <a:r>
                <a:rPr lang="en-US" altLang="zh-TW" sz="4000" b="1" dirty="0">
                  <a:latin typeface="微軟正黑體" panose="020B0604030504040204" pitchFamily="34" charset="-120"/>
                  <a:ea typeface="微軟正黑體" panose="020B0604030504040204" pitchFamily="34" charset="-120"/>
                </a:rPr>
                <a:t>: </a:t>
              </a:r>
              <a:r>
                <a:rPr lang="zh-TW" altLang="en-US" sz="4000" b="1" dirty="0">
                  <a:latin typeface="微軟正黑體" panose="020B0604030504040204" pitchFamily="34" charset="-120"/>
                  <a:ea typeface="微軟正黑體" panose="020B0604030504040204" pitchFamily="34" charset="-120"/>
                </a:rPr>
                <a:t>自動分類輔助精準行銷</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pic>
        <p:nvPicPr>
          <p:cNvPr id="14" name="圖片 13">
            <a:extLst>
              <a:ext uri="{FF2B5EF4-FFF2-40B4-BE49-F238E27FC236}">
                <a16:creationId xmlns:a16="http://schemas.microsoft.com/office/drawing/2014/main" id="{9228894F-79D8-4E95-BB6D-FE0DDEA907BC}"/>
              </a:ext>
            </a:extLst>
          </p:cNvPr>
          <p:cNvPicPr>
            <a:picLocks noChangeAspect="1"/>
          </p:cNvPicPr>
          <p:nvPr/>
        </p:nvPicPr>
        <p:blipFill>
          <a:blip r:embed="rId3"/>
          <a:stretch>
            <a:fillRect/>
          </a:stretch>
        </p:blipFill>
        <p:spPr>
          <a:xfrm>
            <a:off x="9102290" y="2196869"/>
            <a:ext cx="2621814" cy="1126409"/>
          </a:xfrm>
          <a:prstGeom prst="rect">
            <a:avLst/>
          </a:prstGeom>
        </p:spPr>
      </p:pic>
      <p:grpSp>
        <p:nvGrpSpPr>
          <p:cNvPr id="15" name="Group 9">
            <a:extLst>
              <a:ext uri="{FF2B5EF4-FFF2-40B4-BE49-F238E27FC236}">
                <a16:creationId xmlns:a16="http://schemas.microsoft.com/office/drawing/2014/main" id="{2A41F206-17FE-41AD-BF0C-A69F2A2CFAF4}"/>
              </a:ext>
            </a:extLst>
          </p:cNvPr>
          <p:cNvGrpSpPr/>
          <p:nvPr/>
        </p:nvGrpSpPr>
        <p:grpSpPr>
          <a:xfrm>
            <a:off x="8057014" y="2420895"/>
            <a:ext cx="970387" cy="772837"/>
            <a:chOff x="5901606" y="1951015"/>
            <a:chExt cx="970170" cy="772664"/>
          </a:xfrm>
        </p:grpSpPr>
        <p:sp>
          <p:nvSpPr>
            <p:cNvPr id="16" name="Right Arrow 1">
              <a:extLst>
                <a:ext uri="{FF2B5EF4-FFF2-40B4-BE49-F238E27FC236}">
                  <a16:creationId xmlns:a16="http://schemas.microsoft.com/office/drawing/2014/main" id="{119BDC79-317F-441B-B9E8-008F75978923}"/>
                </a:ext>
              </a:extLst>
            </p:cNvPr>
            <p:cNvSpPr/>
            <p:nvPr/>
          </p:nvSpPr>
          <p:spPr>
            <a:xfrm>
              <a:off x="6242675" y="1951015"/>
              <a:ext cx="629101" cy="484632"/>
            </a:xfrm>
            <a:custGeom>
              <a:avLst/>
              <a:gdLst/>
              <a:ahLst/>
              <a:cxnLst/>
              <a:rect l="l" t="t" r="r" b="b"/>
              <a:pathLst>
                <a:path w="629101" h="484632">
                  <a:moveTo>
                    <a:pt x="386785" y="0"/>
                  </a:moveTo>
                  <a:lnTo>
                    <a:pt x="629101" y="242316"/>
                  </a:lnTo>
                  <a:lnTo>
                    <a:pt x="386785" y="484632"/>
                  </a:lnTo>
                  <a:lnTo>
                    <a:pt x="386785" y="363474"/>
                  </a:lnTo>
                  <a:lnTo>
                    <a:pt x="167569" y="363474"/>
                  </a:lnTo>
                  <a:lnTo>
                    <a:pt x="0" y="121158"/>
                  </a:lnTo>
                  <a:lnTo>
                    <a:pt x="386785" y="12115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7" name="Right Arrow 1">
              <a:extLst>
                <a:ext uri="{FF2B5EF4-FFF2-40B4-BE49-F238E27FC236}">
                  <a16:creationId xmlns:a16="http://schemas.microsoft.com/office/drawing/2014/main" id="{0EEA66CA-2BF7-46D8-9FBF-FF2E07216F26}"/>
                </a:ext>
              </a:extLst>
            </p:cNvPr>
            <p:cNvSpPr/>
            <p:nvPr/>
          </p:nvSpPr>
          <p:spPr>
            <a:xfrm rot="10800000">
              <a:off x="5901606" y="2239047"/>
              <a:ext cx="629101" cy="484632"/>
            </a:xfrm>
            <a:custGeom>
              <a:avLst/>
              <a:gdLst/>
              <a:ahLst/>
              <a:cxnLst/>
              <a:rect l="l" t="t" r="r" b="b"/>
              <a:pathLst>
                <a:path w="629101" h="484632">
                  <a:moveTo>
                    <a:pt x="386785" y="0"/>
                  </a:moveTo>
                  <a:lnTo>
                    <a:pt x="629101" y="242316"/>
                  </a:lnTo>
                  <a:lnTo>
                    <a:pt x="386785" y="484632"/>
                  </a:lnTo>
                  <a:lnTo>
                    <a:pt x="386785" y="363474"/>
                  </a:lnTo>
                  <a:lnTo>
                    <a:pt x="167569" y="363474"/>
                  </a:lnTo>
                  <a:lnTo>
                    <a:pt x="0" y="121158"/>
                  </a:lnTo>
                  <a:lnTo>
                    <a:pt x="386785" y="121158"/>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pic>
        <p:nvPicPr>
          <p:cNvPr id="18" name="圖片 17">
            <a:extLst>
              <a:ext uri="{FF2B5EF4-FFF2-40B4-BE49-F238E27FC236}">
                <a16:creationId xmlns:a16="http://schemas.microsoft.com/office/drawing/2014/main" id="{31D8864A-B8A5-41F3-B7DE-5C613F98A3C1}"/>
              </a:ext>
            </a:extLst>
          </p:cNvPr>
          <p:cNvPicPr>
            <a:picLocks noChangeAspect="1"/>
          </p:cNvPicPr>
          <p:nvPr/>
        </p:nvPicPr>
        <p:blipFill>
          <a:blip r:embed="rId4"/>
          <a:stretch>
            <a:fillRect/>
          </a:stretch>
        </p:blipFill>
        <p:spPr>
          <a:xfrm>
            <a:off x="6077418" y="1770113"/>
            <a:ext cx="1979596" cy="1920059"/>
          </a:xfrm>
          <a:prstGeom prst="rect">
            <a:avLst/>
          </a:prstGeom>
        </p:spPr>
      </p:pic>
      <p:grpSp>
        <p:nvGrpSpPr>
          <p:cNvPr id="27" name="Group 6">
            <a:extLst>
              <a:ext uri="{FF2B5EF4-FFF2-40B4-BE49-F238E27FC236}">
                <a16:creationId xmlns:a16="http://schemas.microsoft.com/office/drawing/2014/main" id="{9F6C02AF-0873-4104-ABED-2B02E211E047}"/>
              </a:ext>
            </a:extLst>
          </p:cNvPr>
          <p:cNvGrpSpPr/>
          <p:nvPr/>
        </p:nvGrpSpPr>
        <p:grpSpPr>
          <a:xfrm>
            <a:off x="7744133" y="4132610"/>
            <a:ext cx="2292618" cy="2198340"/>
            <a:chOff x="683568" y="1417742"/>
            <a:chExt cx="3456384" cy="3314248"/>
          </a:xfrm>
        </p:grpSpPr>
        <p:sp>
          <p:nvSpPr>
            <p:cNvPr id="28" name="Rectangle 9">
              <a:extLst>
                <a:ext uri="{FF2B5EF4-FFF2-40B4-BE49-F238E27FC236}">
                  <a16:creationId xmlns:a16="http://schemas.microsoft.com/office/drawing/2014/main" id="{1E60324B-99FF-483F-8120-9090926DA488}"/>
                </a:ext>
              </a:extLst>
            </p:cNvPr>
            <p:cNvSpPr/>
            <p:nvPr/>
          </p:nvSpPr>
          <p:spPr>
            <a:xfrm>
              <a:off x="683568" y="1417742"/>
              <a:ext cx="2984467" cy="3314248"/>
            </a:xfrm>
            <a:custGeom>
              <a:avLst/>
              <a:gdLst>
                <a:gd name="connsiteX0" fmla="*/ 518928 w 2984467"/>
                <a:gd name="connsiteY0" fmla="*/ 0 h 3314248"/>
                <a:gd name="connsiteX1" fmla="*/ 747055 w 2984467"/>
                <a:gd name="connsiteY1" fmla="*/ 851383 h 3314248"/>
                <a:gd name="connsiteX2" fmla="*/ 1141172 w 2984467"/>
                <a:gd name="connsiteY2" fmla="*/ 1378602 h 3314248"/>
                <a:gd name="connsiteX3" fmla="*/ 1092775 w 2984467"/>
                <a:gd name="connsiteY3" fmla="*/ 1145350 h 3314248"/>
                <a:gd name="connsiteX4" fmla="*/ 825824 w 2984467"/>
                <a:gd name="connsiteY4" fmla="*/ 1145350 h 3314248"/>
                <a:gd name="connsiteX5" fmla="*/ 1041264 w 2984467"/>
                <a:gd name="connsiteY5" fmla="*/ 1949381 h 3314248"/>
                <a:gd name="connsiteX6" fmla="*/ 1141172 w 2984467"/>
                <a:gd name="connsiteY6" fmla="*/ 1949381 h 3314248"/>
                <a:gd name="connsiteX7" fmla="*/ 1141172 w 2984467"/>
                <a:gd name="connsiteY7" fmla="*/ 2243347 h 3314248"/>
                <a:gd name="connsiteX8" fmla="*/ 1120031 w 2984467"/>
                <a:gd name="connsiteY8" fmla="*/ 2243347 h 3314248"/>
                <a:gd name="connsiteX9" fmla="*/ 1188524 w 2984467"/>
                <a:gd name="connsiteY9" fmla="*/ 2498965 h 3314248"/>
                <a:gd name="connsiteX10" fmla="*/ 2848391 w 2984467"/>
                <a:gd name="connsiteY10" fmla="*/ 2498965 h 3314248"/>
                <a:gd name="connsiteX11" fmla="*/ 2848391 w 2984467"/>
                <a:gd name="connsiteY11" fmla="*/ 2788949 h 3314248"/>
                <a:gd name="connsiteX12" fmla="*/ 2984467 w 2984467"/>
                <a:gd name="connsiteY12" fmla="*/ 3027056 h 3314248"/>
                <a:gd name="connsiteX13" fmla="*/ 2697276 w 2984467"/>
                <a:gd name="connsiteY13" fmla="*/ 3314248 h 3314248"/>
                <a:gd name="connsiteX14" fmla="*/ 2410084 w 2984467"/>
                <a:gd name="connsiteY14" fmla="*/ 3027056 h 3314248"/>
                <a:gd name="connsiteX15" fmla="*/ 2540252 w 2984467"/>
                <a:gd name="connsiteY15" fmla="*/ 2792932 h 3314248"/>
                <a:gd name="connsiteX16" fmla="*/ 1267292 w 2984467"/>
                <a:gd name="connsiteY16" fmla="*/ 2792932 h 3314248"/>
                <a:gd name="connsiteX17" fmla="*/ 1269489 w 2984467"/>
                <a:gd name="connsiteY17" fmla="*/ 2801136 h 3314248"/>
                <a:gd name="connsiteX18" fmla="*/ 1387490 w 2984467"/>
                <a:gd name="connsiteY18" fmla="*/ 3027056 h 3314248"/>
                <a:gd name="connsiteX19" fmla="*/ 1100298 w 2984467"/>
                <a:gd name="connsiteY19" fmla="*/ 3314248 h 3314248"/>
                <a:gd name="connsiteX20" fmla="*/ 813106 w 2984467"/>
                <a:gd name="connsiteY20" fmla="*/ 3027056 h 3314248"/>
                <a:gd name="connsiteX21" fmla="*/ 959943 w 2984467"/>
                <a:gd name="connsiteY21" fmla="*/ 2781695 h 3314248"/>
                <a:gd name="connsiteX22" fmla="*/ 297574 w 2984467"/>
                <a:gd name="connsiteY22" fmla="*/ 309696 h 3314248"/>
                <a:gd name="connsiteX23" fmla="*/ 0 w 2984467"/>
                <a:gd name="connsiteY23" fmla="*/ 309696 h 3314248"/>
                <a:gd name="connsiteX24" fmla="*/ 0 w 2984467"/>
                <a:gd name="connsiteY24" fmla="*/ 15729 h 3314248"/>
                <a:gd name="connsiteX25" fmla="*/ 460224 w 2984467"/>
                <a:gd name="connsiteY25" fmla="*/ 15729 h 3314248"/>
                <a:gd name="connsiteX26" fmla="*/ 518928 w 2984467"/>
                <a:gd name="connsiteY26" fmla="*/ 0 h 3314248"/>
                <a:gd name="connsiteX0" fmla="*/ 518928 w 2984467"/>
                <a:gd name="connsiteY0" fmla="*/ 0 h 3314248"/>
                <a:gd name="connsiteX1" fmla="*/ 747055 w 2984467"/>
                <a:gd name="connsiteY1" fmla="*/ 851383 h 3314248"/>
                <a:gd name="connsiteX2" fmla="*/ 1141172 w 2984467"/>
                <a:gd name="connsiteY2" fmla="*/ 1378602 h 3314248"/>
                <a:gd name="connsiteX3" fmla="*/ 825824 w 2984467"/>
                <a:gd name="connsiteY3" fmla="*/ 1145350 h 3314248"/>
                <a:gd name="connsiteX4" fmla="*/ 1041264 w 2984467"/>
                <a:gd name="connsiteY4" fmla="*/ 1949381 h 3314248"/>
                <a:gd name="connsiteX5" fmla="*/ 1141172 w 2984467"/>
                <a:gd name="connsiteY5" fmla="*/ 1949381 h 3314248"/>
                <a:gd name="connsiteX6" fmla="*/ 1141172 w 2984467"/>
                <a:gd name="connsiteY6" fmla="*/ 2243347 h 3314248"/>
                <a:gd name="connsiteX7" fmla="*/ 1120031 w 2984467"/>
                <a:gd name="connsiteY7" fmla="*/ 2243347 h 3314248"/>
                <a:gd name="connsiteX8" fmla="*/ 1188524 w 2984467"/>
                <a:gd name="connsiteY8" fmla="*/ 2498965 h 3314248"/>
                <a:gd name="connsiteX9" fmla="*/ 2848391 w 2984467"/>
                <a:gd name="connsiteY9" fmla="*/ 2498965 h 3314248"/>
                <a:gd name="connsiteX10" fmla="*/ 2848391 w 2984467"/>
                <a:gd name="connsiteY10" fmla="*/ 2788949 h 3314248"/>
                <a:gd name="connsiteX11" fmla="*/ 2984467 w 2984467"/>
                <a:gd name="connsiteY11" fmla="*/ 3027056 h 3314248"/>
                <a:gd name="connsiteX12" fmla="*/ 2697276 w 2984467"/>
                <a:gd name="connsiteY12" fmla="*/ 3314248 h 3314248"/>
                <a:gd name="connsiteX13" fmla="*/ 2410084 w 2984467"/>
                <a:gd name="connsiteY13" fmla="*/ 3027056 h 3314248"/>
                <a:gd name="connsiteX14" fmla="*/ 2540252 w 2984467"/>
                <a:gd name="connsiteY14" fmla="*/ 2792932 h 3314248"/>
                <a:gd name="connsiteX15" fmla="*/ 1267292 w 2984467"/>
                <a:gd name="connsiteY15" fmla="*/ 2792932 h 3314248"/>
                <a:gd name="connsiteX16" fmla="*/ 1269489 w 2984467"/>
                <a:gd name="connsiteY16" fmla="*/ 2801136 h 3314248"/>
                <a:gd name="connsiteX17" fmla="*/ 1387490 w 2984467"/>
                <a:gd name="connsiteY17" fmla="*/ 3027056 h 3314248"/>
                <a:gd name="connsiteX18" fmla="*/ 1100298 w 2984467"/>
                <a:gd name="connsiteY18" fmla="*/ 3314248 h 3314248"/>
                <a:gd name="connsiteX19" fmla="*/ 813106 w 2984467"/>
                <a:gd name="connsiteY19" fmla="*/ 3027056 h 3314248"/>
                <a:gd name="connsiteX20" fmla="*/ 959943 w 2984467"/>
                <a:gd name="connsiteY20" fmla="*/ 2781695 h 3314248"/>
                <a:gd name="connsiteX21" fmla="*/ 297574 w 2984467"/>
                <a:gd name="connsiteY21" fmla="*/ 309696 h 3314248"/>
                <a:gd name="connsiteX22" fmla="*/ 0 w 2984467"/>
                <a:gd name="connsiteY22" fmla="*/ 309696 h 3314248"/>
                <a:gd name="connsiteX23" fmla="*/ 0 w 2984467"/>
                <a:gd name="connsiteY23" fmla="*/ 15729 h 3314248"/>
                <a:gd name="connsiteX24" fmla="*/ 460224 w 2984467"/>
                <a:gd name="connsiteY24" fmla="*/ 15729 h 3314248"/>
                <a:gd name="connsiteX25" fmla="*/ 518928 w 2984467"/>
                <a:gd name="connsiteY25" fmla="*/ 0 h 3314248"/>
                <a:gd name="connsiteX0" fmla="*/ 518928 w 2984467"/>
                <a:gd name="connsiteY0" fmla="*/ 0 h 3314248"/>
                <a:gd name="connsiteX1" fmla="*/ 747055 w 2984467"/>
                <a:gd name="connsiteY1" fmla="*/ 851383 h 3314248"/>
                <a:gd name="connsiteX2" fmla="*/ 825824 w 2984467"/>
                <a:gd name="connsiteY2" fmla="*/ 1145350 h 3314248"/>
                <a:gd name="connsiteX3" fmla="*/ 1041264 w 2984467"/>
                <a:gd name="connsiteY3" fmla="*/ 1949381 h 3314248"/>
                <a:gd name="connsiteX4" fmla="*/ 1141172 w 2984467"/>
                <a:gd name="connsiteY4" fmla="*/ 1949381 h 3314248"/>
                <a:gd name="connsiteX5" fmla="*/ 1141172 w 2984467"/>
                <a:gd name="connsiteY5" fmla="*/ 2243347 h 3314248"/>
                <a:gd name="connsiteX6" fmla="*/ 1120031 w 2984467"/>
                <a:gd name="connsiteY6" fmla="*/ 2243347 h 3314248"/>
                <a:gd name="connsiteX7" fmla="*/ 1188524 w 2984467"/>
                <a:gd name="connsiteY7" fmla="*/ 2498965 h 3314248"/>
                <a:gd name="connsiteX8" fmla="*/ 2848391 w 2984467"/>
                <a:gd name="connsiteY8" fmla="*/ 2498965 h 3314248"/>
                <a:gd name="connsiteX9" fmla="*/ 2848391 w 2984467"/>
                <a:gd name="connsiteY9" fmla="*/ 2788949 h 3314248"/>
                <a:gd name="connsiteX10" fmla="*/ 2984467 w 2984467"/>
                <a:gd name="connsiteY10" fmla="*/ 3027056 h 3314248"/>
                <a:gd name="connsiteX11" fmla="*/ 2697276 w 2984467"/>
                <a:gd name="connsiteY11" fmla="*/ 3314248 h 3314248"/>
                <a:gd name="connsiteX12" fmla="*/ 2410084 w 2984467"/>
                <a:gd name="connsiteY12" fmla="*/ 3027056 h 3314248"/>
                <a:gd name="connsiteX13" fmla="*/ 2540252 w 2984467"/>
                <a:gd name="connsiteY13" fmla="*/ 2792932 h 3314248"/>
                <a:gd name="connsiteX14" fmla="*/ 1267292 w 2984467"/>
                <a:gd name="connsiteY14" fmla="*/ 2792932 h 3314248"/>
                <a:gd name="connsiteX15" fmla="*/ 1269489 w 2984467"/>
                <a:gd name="connsiteY15" fmla="*/ 2801136 h 3314248"/>
                <a:gd name="connsiteX16" fmla="*/ 1387490 w 2984467"/>
                <a:gd name="connsiteY16" fmla="*/ 3027056 h 3314248"/>
                <a:gd name="connsiteX17" fmla="*/ 1100298 w 2984467"/>
                <a:gd name="connsiteY17" fmla="*/ 3314248 h 3314248"/>
                <a:gd name="connsiteX18" fmla="*/ 813106 w 2984467"/>
                <a:gd name="connsiteY18" fmla="*/ 3027056 h 3314248"/>
                <a:gd name="connsiteX19" fmla="*/ 959943 w 2984467"/>
                <a:gd name="connsiteY19" fmla="*/ 2781695 h 3314248"/>
                <a:gd name="connsiteX20" fmla="*/ 297574 w 2984467"/>
                <a:gd name="connsiteY20" fmla="*/ 309696 h 3314248"/>
                <a:gd name="connsiteX21" fmla="*/ 0 w 2984467"/>
                <a:gd name="connsiteY21" fmla="*/ 309696 h 3314248"/>
                <a:gd name="connsiteX22" fmla="*/ 0 w 2984467"/>
                <a:gd name="connsiteY22" fmla="*/ 15729 h 3314248"/>
                <a:gd name="connsiteX23" fmla="*/ 460224 w 2984467"/>
                <a:gd name="connsiteY23" fmla="*/ 15729 h 3314248"/>
                <a:gd name="connsiteX24" fmla="*/ 518928 w 2984467"/>
                <a:gd name="connsiteY24" fmla="*/ 0 h 3314248"/>
                <a:gd name="connsiteX0" fmla="*/ 518928 w 2984467"/>
                <a:gd name="connsiteY0" fmla="*/ 0 h 3314248"/>
                <a:gd name="connsiteX1" fmla="*/ 747055 w 2984467"/>
                <a:gd name="connsiteY1" fmla="*/ 851383 h 3314248"/>
                <a:gd name="connsiteX2" fmla="*/ 825824 w 2984467"/>
                <a:gd name="connsiteY2" fmla="*/ 1145350 h 3314248"/>
                <a:gd name="connsiteX3" fmla="*/ 1041264 w 2984467"/>
                <a:gd name="connsiteY3" fmla="*/ 1949381 h 3314248"/>
                <a:gd name="connsiteX4" fmla="*/ 1141172 w 2984467"/>
                <a:gd name="connsiteY4" fmla="*/ 2243347 h 3314248"/>
                <a:gd name="connsiteX5" fmla="*/ 1120031 w 2984467"/>
                <a:gd name="connsiteY5" fmla="*/ 2243347 h 3314248"/>
                <a:gd name="connsiteX6" fmla="*/ 1188524 w 2984467"/>
                <a:gd name="connsiteY6" fmla="*/ 2498965 h 3314248"/>
                <a:gd name="connsiteX7" fmla="*/ 2848391 w 2984467"/>
                <a:gd name="connsiteY7" fmla="*/ 2498965 h 3314248"/>
                <a:gd name="connsiteX8" fmla="*/ 2848391 w 2984467"/>
                <a:gd name="connsiteY8" fmla="*/ 2788949 h 3314248"/>
                <a:gd name="connsiteX9" fmla="*/ 2984467 w 2984467"/>
                <a:gd name="connsiteY9" fmla="*/ 3027056 h 3314248"/>
                <a:gd name="connsiteX10" fmla="*/ 2697276 w 2984467"/>
                <a:gd name="connsiteY10" fmla="*/ 3314248 h 3314248"/>
                <a:gd name="connsiteX11" fmla="*/ 2410084 w 2984467"/>
                <a:gd name="connsiteY11" fmla="*/ 3027056 h 3314248"/>
                <a:gd name="connsiteX12" fmla="*/ 2540252 w 2984467"/>
                <a:gd name="connsiteY12" fmla="*/ 2792932 h 3314248"/>
                <a:gd name="connsiteX13" fmla="*/ 1267292 w 2984467"/>
                <a:gd name="connsiteY13" fmla="*/ 2792932 h 3314248"/>
                <a:gd name="connsiteX14" fmla="*/ 1269489 w 2984467"/>
                <a:gd name="connsiteY14" fmla="*/ 2801136 h 3314248"/>
                <a:gd name="connsiteX15" fmla="*/ 1387490 w 2984467"/>
                <a:gd name="connsiteY15" fmla="*/ 3027056 h 3314248"/>
                <a:gd name="connsiteX16" fmla="*/ 1100298 w 2984467"/>
                <a:gd name="connsiteY16" fmla="*/ 3314248 h 3314248"/>
                <a:gd name="connsiteX17" fmla="*/ 813106 w 2984467"/>
                <a:gd name="connsiteY17" fmla="*/ 3027056 h 3314248"/>
                <a:gd name="connsiteX18" fmla="*/ 959943 w 2984467"/>
                <a:gd name="connsiteY18" fmla="*/ 2781695 h 3314248"/>
                <a:gd name="connsiteX19" fmla="*/ 297574 w 2984467"/>
                <a:gd name="connsiteY19" fmla="*/ 309696 h 3314248"/>
                <a:gd name="connsiteX20" fmla="*/ 0 w 2984467"/>
                <a:gd name="connsiteY20" fmla="*/ 309696 h 3314248"/>
                <a:gd name="connsiteX21" fmla="*/ 0 w 2984467"/>
                <a:gd name="connsiteY21" fmla="*/ 15729 h 3314248"/>
                <a:gd name="connsiteX22" fmla="*/ 460224 w 2984467"/>
                <a:gd name="connsiteY22" fmla="*/ 15729 h 3314248"/>
                <a:gd name="connsiteX23" fmla="*/ 518928 w 2984467"/>
                <a:gd name="connsiteY23" fmla="*/ 0 h 3314248"/>
                <a:gd name="connsiteX0" fmla="*/ 518928 w 2984467"/>
                <a:gd name="connsiteY0" fmla="*/ 0 h 3314248"/>
                <a:gd name="connsiteX1" fmla="*/ 747055 w 2984467"/>
                <a:gd name="connsiteY1" fmla="*/ 851383 h 3314248"/>
                <a:gd name="connsiteX2" fmla="*/ 825824 w 2984467"/>
                <a:gd name="connsiteY2" fmla="*/ 1145350 h 3314248"/>
                <a:gd name="connsiteX3" fmla="*/ 1041264 w 2984467"/>
                <a:gd name="connsiteY3" fmla="*/ 1949381 h 3314248"/>
                <a:gd name="connsiteX4" fmla="*/ 1141172 w 2984467"/>
                <a:gd name="connsiteY4" fmla="*/ 2243347 h 3314248"/>
                <a:gd name="connsiteX5" fmla="*/ 1188524 w 2984467"/>
                <a:gd name="connsiteY5" fmla="*/ 2498965 h 3314248"/>
                <a:gd name="connsiteX6" fmla="*/ 2848391 w 2984467"/>
                <a:gd name="connsiteY6" fmla="*/ 2498965 h 3314248"/>
                <a:gd name="connsiteX7" fmla="*/ 2848391 w 2984467"/>
                <a:gd name="connsiteY7" fmla="*/ 2788949 h 3314248"/>
                <a:gd name="connsiteX8" fmla="*/ 2984467 w 2984467"/>
                <a:gd name="connsiteY8" fmla="*/ 3027056 h 3314248"/>
                <a:gd name="connsiteX9" fmla="*/ 2697276 w 2984467"/>
                <a:gd name="connsiteY9" fmla="*/ 3314248 h 3314248"/>
                <a:gd name="connsiteX10" fmla="*/ 2410084 w 2984467"/>
                <a:gd name="connsiteY10" fmla="*/ 3027056 h 3314248"/>
                <a:gd name="connsiteX11" fmla="*/ 2540252 w 2984467"/>
                <a:gd name="connsiteY11" fmla="*/ 2792932 h 3314248"/>
                <a:gd name="connsiteX12" fmla="*/ 1267292 w 2984467"/>
                <a:gd name="connsiteY12" fmla="*/ 2792932 h 3314248"/>
                <a:gd name="connsiteX13" fmla="*/ 1269489 w 2984467"/>
                <a:gd name="connsiteY13" fmla="*/ 2801136 h 3314248"/>
                <a:gd name="connsiteX14" fmla="*/ 1387490 w 2984467"/>
                <a:gd name="connsiteY14" fmla="*/ 3027056 h 3314248"/>
                <a:gd name="connsiteX15" fmla="*/ 1100298 w 2984467"/>
                <a:gd name="connsiteY15" fmla="*/ 3314248 h 3314248"/>
                <a:gd name="connsiteX16" fmla="*/ 813106 w 2984467"/>
                <a:gd name="connsiteY16" fmla="*/ 3027056 h 3314248"/>
                <a:gd name="connsiteX17" fmla="*/ 959943 w 2984467"/>
                <a:gd name="connsiteY17" fmla="*/ 2781695 h 3314248"/>
                <a:gd name="connsiteX18" fmla="*/ 297574 w 2984467"/>
                <a:gd name="connsiteY18" fmla="*/ 309696 h 3314248"/>
                <a:gd name="connsiteX19" fmla="*/ 0 w 2984467"/>
                <a:gd name="connsiteY19" fmla="*/ 309696 h 3314248"/>
                <a:gd name="connsiteX20" fmla="*/ 0 w 2984467"/>
                <a:gd name="connsiteY20" fmla="*/ 15729 h 3314248"/>
                <a:gd name="connsiteX21" fmla="*/ 460224 w 2984467"/>
                <a:gd name="connsiteY21" fmla="*/ 15729 h 3314248"/>
                <a:gd name="connsiteX22" fmla="*/ 518928 w 2984467"/>
                <a:gd name="connsiteY22" fmla="*/ 0 h 3314248"/>
                <a:gd name="connsiteX0" fmla="*/ 1141172 w 2984467"/>
                <a:gd name="connsiteY0" fmla="*/ 2243347 h 3314248"/>
                <a:gd name="connsiteX1" fmla="*/ 1188524 w 2984467"/>
                <a:gd name="connsiteY1" fmla="*/ 2498965 h 3314248"/>
                <a:gd name="connsiteX2" fmla="*/ 2848391 w 2984467"/>
                <a:gd name="connsiteY2" fmla="*/ 2498965 h 3314248"/>
                <a:gd name="connsiteX3" fmla="*/ 2848391 w 2984467"/>
                <a:gd name="connsiteY3" fmla="*/ 2788949 h 3314248"/>
                <a:gd name="connsiteX4" fmla="*/ 2984467 w 2984467"/>
                <a:gd name="connsiteY4" fmla="*/ 3027056 h 3314248"/>
                <a:gd name="connsiteX5" fmla="*/ 2697276 w 2984467"/>
                <a:gd name="connsiteY5" fmla="*/ 3314248 h 3314248"/>
                <a:gd name="connsiteX6" fmla="*/ 2410084 w 2984467"/>
                <a:gd name="connsiteY6" fmla="*/ 3027056 h 3314248"/>
                <a:gd name="connsiteX7" fmla="*/ 2540252 w 2984467"/>
                <a:gd name="connsiteY7" fmla="*/ 2792932 h 3314248"/>
                <a:gd name="connsiteX8" fmla="*/ 1267292 w 2984467"/>
                <a:gd name="connsiteY8" fmla="*/ 2792932 h 3314248"/>
                <a:gd name="connsiteX9" fmla="*/ 1269489 w 2984467"/>
                <a:gd name="connsiteY9" fmla="*/ 2801136 h 3314248"/>
                <a:gd name="connsiteX10" fmla="*/ 1387490 w 2984467"/>
                <a:gd name="connsiteY10" fmla="*/ 3027056 h 3314248"/>
                <a:gd name="connsiteX11" fmla="*/ 1100298 w 2984467"/>
                <a:gd name="connsiteY11" fmla="*/ 3314248 h 3314248"/>
                <a:gd name="connsiteX12" fmla="*/ 813106 w 2984467"/>
                <a:gd name="connsiteY12" fmla="*/ 3027056 h 3314248"/>
                <a:gd name="connsiteX13" fmla="*/ 959943 w 2984467"/>
                <a:gd name="connsiteY13" fmla="*/ 2781695 h 3314248"/>
                <a:gd name="connsiteX14" fmla="*/ 297574 w 2984467"/>
                <a:gd name="connsiteY14" fmla="*/ 309696 h 3314248"/>
                <a:gd name="connsiteX15" fmla="*/ 0 w 2984467"/>
                <a:gd name="connsiteY15" fmla="*/ 309696 h 3314248"/>
                <a:gd name="connsiteX16" fmla="*/ 0 w 2984467"/>
                <a:gd name="connsiteY16" fmla="*/ 15729 h 3314248"/>
                <a:gd name="connsiteX17" fmla="*/ 460224 w 2984467"/>
                <a:gd name="connsiteY17" fmla="*/ 15729 h 3314248"/>
                <a:gd name="connsiteX18" fmla="*/ 518928 w 2984467"/>
                <a:gd name="connsiteY18" fmla="*/ 0 h 3314248"/>
                <a:gd name="connsiteX19" fmla="*/ 747055 w 2984467"/>
                <a:gd name="connsiteY19" fmla="*/ 851383 h 3314248"/>
                <a:gd name="connsiteX20" fmla="*/ 825824 w 2984467"/>
                <a:gd name="connsiteY20" fmla="*/ 1145350 h 3314248"/>
                <a:gd name="connsiteX21" fmla="*/ 1132704 w 2984467"/>
                <a:gd name="connsiteY21" fmla="*/ 2040821 h 3314248"/>
                <a:gd name="connsiteX0" fmla="*/ 1141172 w 2984467"/>
                <a:gd name="connsiteY0" fmla="*/ 2243347 h 3314248"/>
                <a:gd name="connsiteX1" fmla="*/ 1188524 w 2984467"/>
                <a:gd name="connsiteY1" fmla="*/ 2498965 h 3314248"/>
                <a:gd name="connsiteX2" fmla="*/ 2848391 w 2984467"/>
                <a:gd name="connsiteY2" fmla="*/ 2498965 h 3314248"/>
                <a:gd name="connsiteX3" fmla="*/ 2848391 w 2984467"/>
                <a:gd name="connsiteY3" fmla="*/ 2788949 h 3314248"/>
                <a:gd name="connsiteX4" fmla="*/ 2984467 w 2984467"/>
                <a:gd name="connsiteY4" fmla="*/ 3027056 h 3314248"/>
                <a:gd name="connsiteX5" fmla="*/ 2697276 w 2984467"/>
                <a:gd name="connsiteY5" fmla="*/ 3314248 h 3314248"/>
                <a:gd name="connsiteX6" fmla="*/ 2410084 w 2984467"/>
                <a:gd name="connsiteY6" fmla="*/ 3027056 h 3314248"/>
                <a:gd name="connsiteX7" fmla="*/ 2540252 w 2984467"/>
                <a:gd name="connsiteY7" fmla="*/ 2792932 h 3314248"/>
                <a:gd name="connsiteX8" fmla="*/ 1267292 w 2984467"/>
                <a:gd name="connsiteY8" fmla="*/ 2792932 h 3314248"/>
                <a:gd name="connsiteX9" fmla="*/ 1269489 w 2984467"/>
                <a:gd name="connsiteY9" fmla="*/ 2801136 h 3314248"/>
                <a:gd name="connsiteX10" fmla="*/ 1387490 w 2984467"/>
                <a:gd name="connsiteY10" fmla="*/ 3027056 h 3314248"/>
                <a:gd name="connsiteX11" fmla="*/ 1100298 w 2984467"/>
                <a:gd name="connsiteY11" fmla="*/ 3314248 h 3314248"/>
                <a:gd name="connsiteX12" fmla="*/ 813106 w 2984467"/>
                <a:gd name="connsiteY12" fmla="*/ 3027056 h 3314248"/>
                <a:gd name="connsiteX13" fmla="*/ 959943 w 2984467"/>
                <a:gd name="connsiteY13" fmla="*/ 2781695 h 3314248"/>
                <a:gd name="connsiteX14" fmla="*/ 297574 w 2984467"/>
                <a:gd name="connsiteY14" fmla="*/ 309696 h 3314248"/>
                <a:gd name="connsiteX15" fmla="*/ 0 w 2984467"/>
                <a:gd name="connsiteY15" fmla="*/ 309696 h 3314248"/>
                <a:gd name="connsiteX16" fmla="*/ 0 w 2984467"/>
                <a:gd name="connsiteY16" fmla="*/ 15729 h 3314248"/>
                <a:gd name="connsiteX17" fmla="*/ 460224 w 2984467"/>
                <a:gd name="connsiteY17" fmla="*/ 15729 h 3314248"/>
                <a:gd name="connsiteX18" fmla="*/ 518928 w 2984467"/>
                <a:gd name="connsiteY18" fmla="*/ 0 h 3314248"/>
                <a:gd name="connsiteX19" fmla="*/ 747055 w 2984467"/>
                <a:gd name="connsiteY19" fmla="*/ 851383 h 3314248"/>
                <a:gd name="connsiteX20" fmla="*/ 1132704 w 2984467"/>
                <a:gd name="connsiteY20" fmla="*/ 2040821 h 3314248"/>
                <a:gd name="connsiteX0" fmla="*/ 1141172 w 2984467"/>
                <a:gd name="connsiteY0" fmla="*/ 2243347 h 3314248"/>
                <a:gd name="connsiteX1" fmla="*/ 1188524 w 2984467"/>
                <a:gd name="connsiteY1" fmla="*/ 2498965 h 3314248"/>
                <a:gd name="connsiteX2" fmla="*/ 2848391 w 2984467"/>
                <a:gd name="connsiteY2" fmla="*/ 2498965 h 3314248"/>
                <a:gd name="connsiteX3" fmla="*/ 2848391 w 2984467"/>
                <a:gd name="connsiteY3" fmla="*/ 2788949 h 3314248"/>
                <a:gd name="connsiteX4" fmla="*/ 2984467 w 2984467"/>
                <a:gd name="connsiteY4" fmla="*/ 3027056 h 3314248"/>
                <a:gd name="connsiteX5" fmla="*/ 2697276 w 2984467"/>
                <a:gd name="connsiteY5" fmla="*/ 3314248 h 3314248"/>
                <a:gd name="connsiteX6" fmla="*/ 2410084 w 2984467"/>
                <a:gd name="connsiteY6" fmla="*/ 3027056 h 3314248"/>
                <a:gd name="connsiteX7" fmla="*/ 2540252 w 2984467"/>
                <a:gd name="connsiteY7" fmla="*/ 2792932 h 3314248"/>
                <a:gd name="connsiteX8" fmla="*/ 1267292 w 2984467"/>
                <a:gd name="connsiteY8" fmla="*/ 2792932 h 3314248"/>
                <a:gd name="connsiteX9" fmla="*/ 1269489 w 2984467"/>
                <a:gd name="connsiteY9" fmla="*/ 2801136 h 3314248"/>
                <a:gd name="connsiteX10" fmla="*/ 1387490 w 2984467"/>
                <a:gd name="connsiteY10" fmla="*/ 3027056 h 3314248"/>
                <a:gd name="connsiteX11" fmla="*/ 1100298 w 2984467"/>
                <a:gd name="connsiteY11" fmla="*/ 3314248 h 3314248"/>
                <a:gd name="connsiteX12" fmla="*/ 813106 w 2984467"/>
                <a:gd name="connsiteY12" fmla="*/ 3027056 h 3314248"/>
                <a:gd name="connsiteX13" fmla="*/ 959943 w 2984467"/>
                <a:gd name="connsiteY13" fmla="*/ 2781695 h 3314248"/>
                <a:gd name="connsiteX14" fmla="*/ 297574 w 2984467"/>
                <a:gd name="connsiteY14" fmla="*/ 309696 h 3314248"/>
                <a:gd name="connsiteX15" fmla="*/ 0 w 2984467"/>
                <a:gd name="connsiteY15" fmla="*/ 309696 h 3314248"/>
                <a:gd name="connsiteX16" fmla="*/ 0 w 2984467"/>
                <a:gd name="connsiteY16" fmla="*/ 15729 h 3314248"/>
                <a:gd name="connsiteX17" fmla="*/ 460224 w 2984467"/>
                <a:gd name="connsiteY17" fmla="*/ 15729 h 3314248"/>
                <a:gd name="connsiteX18" fmla="*/ 518928 w 2984467"/>
                <a:gd name="connsiteY18" fmla="*/ 0 h 3314248"/>
                <a:gd name="connsiteX19" fmla="*/ 1132704 w 2984467"/>
                <a:gd name="connsiteY19" fmla="*/ 2040821 h 3314248"/>
                <a:gd name="connsiteX0" fmla="*/ 1141172 w 2984467"/>
                <a:gd name="connsiteY0" fmla="*/ 2243347 h 3314248"/>
                <a:gd name="connsiteX1" fmla="*/ 1188524 w 2984467"/>
                <a:gd name="connsiteY1" fmla="*/ 2498965 h 3314248"/>
                <a:gd name="connsiteX2" fmla="*/ 2848391 w 2984467"/>
                <a:gd name="connsiteY2" fmla="*/ 2498965 h 3314248"/>
                <a:gd name="connsiteX3" fmla="*/ 2848391 w 2984467"/>
                <a:gd name="connsiteY3" fmla="*/ 2788949 h 3314248"/>
                <a:gd name="connsiteX4" fmla="*/ 2984467 w 2984467"/>
                <a:gd name="connsiteY4" fmla="*/ 3027056 h 3314248"/>
                <a:gd name="connsiteX5" fmla="*/ 2697276 w 2984467"/>
                <a:gd name="connsiteY5" fmla="*/ 3314248 h 3314248"/>
                <a:gd name="connsiteX6" fmla="*/ 2410084 w 2984467"/>
                <a:gd name="connsiteY6" fmla="*/ 3027056 h 3314248"/>
                <a:gd name="connsiteX7" fmla="*/ 2540252 w 2984467"/>
                <a:gd name="connsiteY7" fmla="*/ 2792932 h 3314248"/>
                <a:gd name="connsiteX8" fmla="*/ 1267292 w 2984467"/>
                <a:gd name="connsiteY8" fmla="*/ 2792932 h 3314248"/>
                <a:gd name="connsiteX9" fmla="*/ 1269489 w 2984467"/>
                <a:gd name="connsiteY9" fmla="*/ 2801136 h 3314248"/>
                <a:gd name="connsiteX10" fmla="*/ 1387490 w 2984467"/>
                <a:gd name="connsiteY10" fmla="*/ 3027056 h 3314248"/>
                <a:gd name="connsiteX11" fmla="*/ 1100298 w 2984467"/>
                <a:gd name="connsiteY11" fmla="*/ 3314248 h 3314248"/>
                <a:gd name="connsiteX12" fmla="*/ 813106 w 2984467"/>
                <a:gd name="connsiteY12" fmla="*/ 3027056 h 3314248"/>
                <a:gd name="connsiteX13" fmla="*/ 959943 w 2984467"/>
                <a:gd name="connsiteY13" fmla="*/ 2781695 h 3314248"/>
                <a:gd name="connsiteX14" fmla="*/ 297574 w 2984467"/>
                <a:gd name="connsiteY14" fmla="*/ 309696 h 3314248"/>
                <a:gd name="connsiteX15" fmla="*/ 0 w 2984467"/>
                <a:gd name="connsiteY15" fmla="*/ 309696 h 3314248"/>
                <a:gd name="connsiteX16" fmla="*/ 0 w 2984467"/>
                <a:gd name="connsiteY16" fmla="*/ 15729 h 3314248"/>
                <a:gd name="connsiteX17" fmla="*/ 460224 w 2984467"/>
                <a:gd name="connsiteY17" fmla="*/ 15729 h 3314248"/>
                <a:gd name="connsiteX18" fmla="*/ 518928 w 2984467"/>
                <a:gd name="connsiteY18" fmla="*/ 0 h 3314248"/>
                <a:gd name="connsiteX0" fmla="*/ 1188524 w 2984467"/>
                <a:gd name="connsiteY0" fmla="*/ 2498965 h 3314248"/>
                <a:gd name="connsiteX1" fmla="*/ 2848391 w 2984467"/>
                <a:gd name="connsiteY1" fmla="*/ 2498965 h 3314248"/>
                <a:gd name="connsiteX2" fmla="*/ 2848391 w 2984467"/>
                <a:gd name="connsiteY2" fmla="*/ 2788949 h 3314248"/>
                <a:gd name="connsiteX3" fmla="*/ 2984467 w 2984467"/>
                <a:gd name="connsiteY3" fmla="*/ 3027056 h 3314248"/>
                <a:gd name="connsiteX4" fmla="*/ 2697276 w 2984467"/>
                <a:gd name="connsiteY4" fmla="*/ 3314248 h 3314248"/>
                <a:gd name="connsiteX5" fmla="*/ 2410084 w 2984467"/>
                <a:gd name="connsiteY5" fmla="*/ 3027056 h 3314248"/>
                <a:gd name="connsiteX6" fmla="*/ 2540252 w 2984467"/>
                <a:gd name="connsiteY6" fmla="*/ 2792932 h 3314248"/>
                <a:gd name="connsiteX7" fmla="*/ 1267292 w 2984467"/>
                <a:gd name="connsiteY7" fmla="*/ 2792932 h 3314248"/>
                <a:gd name="connsiteX8" fmla="*/ 1269489 w 2984467"/>
                <a:gd name="connsiteY8" fmla="*/ 2801136 h 3314248"/>
                <a:gd name="connsiteX9" fmla="*/ 1387490 w 2984467"/>
                <a:gd name="connsiteY9" fmla="*/ 3027056 h 3314248"/>
                <a:gd name="connsiteX10" fmla="*/ 1100298 w 2984467"/>
                <a:gd name="connsiteY10" fmla="*/ 3314248 h 3314248"/>
                <a:gd name="connsiteX11" fmla="*/ 813106 w 2984467"/>
                <a:gd name="connsiteY11" fmla="*/ 3027056 h 3314248"/>
                <a:gd name="connsiteX12" fmla="*/ 959943 w 2984467"/>
                <a:gd name="connsiteY12" fmla="*/ 2781695 h 3314248"/>
                <a:gd name="connsiteX13" fmla="*/ 297574 w 2984467"/>
                <a:gd name="connsiteY13" fmla="*/ 309696 h 3314248"/>
                <a:gd name="connsiteX14" fmla="*/ 0 w 2984467"/>
                <a:gd name="connsiteY14" fmla="*/ 309696 h 3314248"/>
                <a:gd name="connsiteX15" fmla="*/ 0 w 2984467"/>
                <a:gd name="connsiteY15" fmla="*/ 15729 h 3314248"/>
                <a:gd name="connsiteX16" fmla="*/ 460224 w 2984467"/>
                <a:gd name="connsiteY16" fmla="*/ 15729 h 3314248"/>
                <a:gd name="connsiteX17" fmla="*/ 518928 w 2984467"/>
                <a:gd name="connsiteY17" fmla="*/ 0 h 3314248"/>
                <a:gd name="connsiteX0" fmla="*/ 1188524 w 2984467"/>
                <a:gd name="connsiteY0" fmla="*/ 2498965 h 3314248"/>
                <a:gd name="connsiteX1" fmla="*/ 2848391 w 2984467"/>
                <a:gd name="connsiteY1" fmla="*/ 2498965 h 3314248"/>
                <a:gd name="connsiteX2" fmla="*/ 2848391 w 2984467"/>
                <a:gd name="connsiteY2" fmla="*/ 2788949 h 3314248"/>
                <a:gd name="connsiteX3" fmla="*/ 2984467 w 2984467"/>
                <a:gd name="connsiteY3" fmla="*/ 3027056 h 3314248"/>
                <a:gd name="connsiteX4" fmla="*/ 2697276 w 2984467"/>
                <a:gd name="connsiteY4" fmla="*/ 3314248 h 3314248"/>
                <a:gd name="connsiteX5" fmla="*/ 2410084 w 2984467"/>
                <a:gd name="connsiteY5" fmla="*/ 3027056 h 3314248"/>
                <a:gd name="connsiteX6" fmla="*/ 2540252 w 2984467"/>
                <a:gd name="connsiteY6" fmla="*/ 2792932 h 3314248"/>
                <a:gd name="connsiteX7" fmla="*/ 1267292 w 2984467"/>
                <a:gd name="connsiteY7" fmla="*/ 2792932 h 3314248"/>
                <a:gd name="connsiteX8" fmla="*/ 1269489 w 2984467"/>
                <a:gd name="connsiteY8" fmla="*/ 2801136 h 3314248"/>
                <a:gd name="connsiteX9" fmla="*/ 1387490 w 2984467"/>
                <a:gd name="connsiteY9" fmla="*/ 3027056 h 3314248"/>
                <a:gd name="connsiteX10" fmla="*/ 1100298 w 2984467"/>
                <a:gd name="connsiteY10" fmla="*/ 3314248 h 3314248"/>
                <a:gd name="connsiteX11" fmla="*/ 813106 w 2984467"/>
                <a:gd name="connsiteY11" fmla="*/ 3027056 h 3314248"/>
                <a:gd name="connsiteX12" fmla="*/ 959943 w 2984467"/>
                <a:gd name="connsiteY12" fmla="*/ 2781695 h 3314248"/>
                <a:gd name="connsiteX13" fmla="*/ 297574 w 2984467"/>
                <a:gd name="connsiteY13" fmla="*/ 309696 h 3314248"/>
                <a:gd name="connsiteX14" fmla="*/ 0 w 2984467"/>
                <a:gd name="connsiteY14" fmla="*/ 309696 h 3314248"/>
                <a:gd name="connsiteX15" fmla="*/ 0 w 2984467"/>
                <a:gd name="connsiteY15" fmla="*/ 15729 h 3314248"/>
                <a:gd name="connsiteX16" fmla="*/ 518928 w 2984467"/>
                <a:gd name="connsiteY16" fmla="*/ 0 h 331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4467" h="3314248">
                  <a:moveTo>
                    <a:pt x="1188524" y="2498965"/>
                  </a:moveTo>
                  <a:lnTo>
                    <a:pt x="2848391" y="2498965"/>
                  </a:lnTo>
                  <a:lnTo>
                    <a:pt x="2848391" y="2788949"/>
                  </a:lnTo>
                  <a:cubicBezTo>
                    <a:pt x="2931309" y="2835505"/>
                    <a:pt x="2984467" y="2925072"/>
                    <a:pt x="2984467" y="3027056"/>
                  </a:cubicBezTo>
                  <a:cubicBezTo>
                    <a:pt x="2984467" y="3185668"/>
                    <a:pt x="2855887" y="3314248"/>
                    <a:pt x="2697276" y="3314248"/>
                  </a:cubicBezTo>
                  <a:cubicBezTo>
                    <a:pt x="2538664" y="3314248"/>
                    <a:pt x="2410084" y="3185668"/>
                    <a:pt x="2410084" y="3027056"/>
                  </a:cubicBezTo>
                  <a:cubicBezTo>
                    <a:pt x="2410084" y="2927673"/>
                    <a:pt x="2460566" y="2840079"/>
                    <a:pt x="2540252" y="2792932"/>
                  </a:cubicBezTo>
                  <a:lnTo>
                    <a:pt x="1267292" y="2792932"/>
                  </a:lnTo>
                  <a:lnTo>
                    <a:pt x="1269489" y="2801136"/>
                  </a:lnTo>
                  <a:cubicBezTo>
                    <a:pt x="1342305" y="2849558"/>
                    <a:pt x="1387490" y="2933031"/>
                    <a:pt x="1387490" y="3027056"/>
                  </a:cubicBezTo>
                  <a:cubicBezTo>
                    <a:pt x="1387490" y="3185668"/>
                    <a:pt x="1258910" y="3314248"/>
                    <a:pt x="1100298" y="3314248"/>
                  </a:cubicBezTo>
                  <a:cubicBezTo>
                    <a:pt x="941687" y="3314248"/>
                    <a:pt x="813106" y="3185668"/>
                    <a:pt x="813106" y="3027056"/>
                  </a:cubicBezTo>
                  <a:cubicBezTo>
                    <a:pt x="813106" y="2920356"/>
                    <a:pt x="871295" y="2827247"/>
                    <a:pt x="959943" y="2781695"/>
                  </a:cubicBezTo>
                  <a:lnTo>
                    <a:pt x="297574" y="309696"/>
                  </a:lnTo>
                  <a:lnTo>
                    <a:pt x="0" y="309696"/>
                  </a:lnTo>
                  <a:lnTo>
                    <a:pt x="0" y="15729"/>
                  </a:lnTo>
                  <a:lnTo>
                    <a:pt x="518928" y="0"/>
                  </a:ln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Rounded Rectangle 5">
              <a:extLst>
                <a:ext uri="{FF2B5EF4-FFF2-40B4-BE49-F238E27FC236}">
                  <a16:creationId xmlns:a16="http://schemas.microsoft.com/office/drawing/2014/main" id="{410AAA7A-D25C-45C0-8A40-A04251D7A003}"/>
                </a:ext>
              </a:extLst>
            </p:cNvPr>
            <p:cNvSpPr/>
            <p:nvPr/>
          </p:nvSpPr>
          <p:spPr>
            <a:xfrm>
              <a:off x="1614370" y="2058499"/>
              <a:ext cx="2525582" cy="2880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75000"/>
                  </a:schemeClr>
                </a:solidFill>
              </a:endParaRPr>
            </a:p>
          </p:txBody>
        </p:sp>
        <p:sp>
          <p:nvSpPr>
            <p:cNvPr id="30" name="Rounded Rectangle 7">
              <a:extLst>
                <a:ext uri="{FF2B5EF4-FFF2-40B4-BE49-F238E27FC236}">
                  <a16:creationId xmlns:a16="http://schemas.microsoft.com/office/drawing/2014/main" id="{3026CF85-36F3-4A9F-8D04-1C84381BFF53}"/>
                </a:ext>
              </a:extLst>
            </p:cNvPr>
            <p:cNvSpPr/>
            <p:nvPr/>
          </p:nvSpPr>
          <p:spPr>
            <a:xfrm>
              <a:off x="1824325" y="2681351"/>
              <a:ext cx="2099603" cy="288032"/>
            </a:xfrm>
            <a:prstGeom prst="roundRect">
              <a:avLst>
                <a:gd name="adj" fmla="val 50000"/>
              </a:avLst>
            </a:prstGeom>
            <a:solidFill>
              <a:srgbClr val="FF0000">
                <a:alpha val="7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60000"/>
                    <a:lumOff val="40000"/>
                  </a:schemeClr>
                </a:solidFill>
              </a:endParaRPr>
            </a:p>
          </p:txBody>
        </p:sp>
        <p:sp>
          <p:nvSpPr>
            <p:cNvPr id="31" name="Rounded Rectangle 8">
              <a:extLst>
                <a:ext uri="{FF2B5EF4-FFF2-40B4-BE49-F238E27FC236}">
                  <a16:creationId xmlns:a16="http://schemas.microsoft.com/office/drawing/2014/main" id="{8C39BA3A-113C-457E-B363-BEDF2AB7D60B}"/>
                </a:ext>
              </a:extLst>
            </p:cNvPr>
            <p:cNvSpPr/>
            <p:nvPr/>
          </p:nvSpPr>
          <p:spPr>
            <a:xfrm>
              <a:off x="1994411" y="3304203"/>
              <a:ext cx="1673624" cy="288032"/>
            </a:xfrm>
            <a:prstGeom prst="roundRect">
              <a:avLst>
                <a:gd name="adj"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lumMod val="40000"/>
                    <a:lumOff val="60000"/>
                  </a:schemeClr>
                </a:solidFill>
              </a:endParaRPr>
            </a:p>
          </p:txBody>
        </p:sp>
      </p:grpSp>
      <p:sp>
        <p:nvSpPr>
          <p:cNvPr id="32" name="TextBox 12">
            <a:extLst>
              <a:ext uri="{FF2B5EF4-FFF2-40B4-BE49-F238E27FC236}">
                <a16:creationId xmlns:a16="http://schemas.microsoft.com/office/drawing/2014/main" id="{05486077-FACC-4D37-A585-C01D2A222ED4}"/>
              </a:ext>
            </a:extLst>
          </p:cNvPr>
          <p:cNvSpPr txBox="1"/>
          <p:nvPr/>
        </p:nvSpPr>
        <p:spPr>
          <a:xfrm>
            <a:off x="304253" y="1751539"/>
            <a:ext cx="5975496" cy="3648050"/>
          </a:xfrm>
          <a:prstGeom prst="rect">
            <a:avLst/>
          </a:prstGeom>
          <a:noFill/>
        </p:spPr>
        <p:txBody>
          <a:bodyPr wrap="square" rtlCol="0" anchor="ctr">
            <a:spAutoFit/>
          </a:bodyPr>
          <a:lstStyle/>
          <a:p>
            <a:pPr>
              <a:lnSpc>
                <a:spcPct val="150000"/>
              </a:lnSpc>
            </a:pP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面臨問題</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高效益的</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購物廣告需要商品精準分類</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耗費寶貴的人力資源從事商品分類</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分類錯誤導致後續行銷與分析問題</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解決方式</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透過自動分類模型對輸入的商品提供精準的</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google</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分類</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a:lnSpc>
                <a:spcPct val="150000"/>
              </a:lnSpc>
            </a:pP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預期貢獻</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透過彙整巨量商品資料，以機器學習方式自動分類商品</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提高過審率，增加行銷效益，減少人工，避免錯誤</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Tree>
    <p:extLst>
      <p:ext uri="{BB962C8B-B14F-4D97-AF65-F5344CB8AC3E}">
        <p14:creationId xmlns:p14="http://schemas.microsoft.com/office/powerpoint/2010/main" val="14002559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資 料 說 明</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019939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資料說明</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2"/>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3"/>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4"/>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5"/>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5"/>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5"/>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0">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586237" y="4049000"/>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12011" y="3244632"/>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88CDD61-4E0C-40AC-8FBB-286F9728C933}"/>
              </a:ext>
            </a:extLst>
          </p:cNvPr>
          <p:cNvSpPr/>
          <p:nvPr/>
        </p:nvSpPr>
        <p:spPr>
          <a:xfrm>
            <a:off x="3645044" y="2256341"/>
            <a:ext cx="8334435" cy="3782803"/>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79632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資料說明</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sp>
        <p:nvSpPr>
          <p:cNvPr id="20" name="矩形 19">
            <a:extLst>
              <a:ext uri="{FF2B5EF4-FFF2-40B4-BE49-F238E27FC236}">
                <a16:creationId xmlns:a16="http://schemas.microsoft.com/office/drawing/2014/main" id="{9DB734FB-24FC-466A-B852-44AA9A362A73}"/>
              </a:ext>
            </a:extLst>
          </p:cNvPr>
          <p:cNvSpPr/>
          <p:nvPr/>
        </p:nvSpPr>
        <p:spPr>
          <a:xfrm>
            <a:off x="586237" y="4049000"/>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C88CDD61-4E0C-40AC-8FBB-286F9728C933}"/>
              </a:ext>
            </a:extLst>
          </p:cNvPr>
          <p:cNvSpPr/>
          <p:nvPr/>
        </p:nvSpPr>
        <p:spPr>
          <a:xfrm>
            <a:off x="3645044" y="2256341"/>
            <a:ext cx="8334435" cy="3782803"/>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9" name="表格 28">
            <a:extLst>
              <a:ext uri="{FF2B5EF4-FFF2-40B4-BE49-F238E27FC236}">
                <a16:creationId xmlns:a16="http://schemas.microsoft.com/office/drawing/2014/main" id="{1AFE96D1-FE5C-44B1-94CD-6407C0D721BD}"/>
              </a:ext>
            </a:extLst>
          </p:cNvPr>
          <p:cNvGraphicFramePr>
            <a:graphicFrameLocks noGrp="1"/>
          </p:cNvGraphicFramePr>
          <p:nvPr/>
        </p:nvGraphicFramePr>
        <p:xfrm>
          <a:off x="725214" y="1215083"/>
          <a:ext cx="10720553" cy="5451571"/>
        </p:xfrm>
        <a:graphic>
          <a:graphicData uri="http://schemas.openxmlformats.org/drawingml/2006/table">
            <a:tbl>
              <a:tblPr firstRow="1" bandRow="1">
                <a:tableStyleId>{0E3FDE45-AF77-4B5C-9715-49D594BDF05E}</a:tableStyleId>
              </a:tblPr>
              <a:tblGrid>
                <a:gridCol w="2154620">
                  <a:extLst>
                    <a:ext uri="{9D8B030D-6E8A-4147-A177-3AD203B41FA5}">
                      <a16:colId xmlns:a16="http://schemas.microsoft.com/office/drawing/2014/main" val="2421039780"/>
                    </a:ext>
                  </a:extLst>
                </a:gridCol>
                <a:gridCol w="5073319">
                  <a:extLst>
                    <a:ext uri="{9D8B030D-6E8A-4147-A177-3AD203B41FA5}">
                      <a16:colId xmlns:a16="http://schemas.microsoft.com/office/drawing/2014/main" val="3311431497"/>
                    </a:ext>
                  </a:extLst>
                </a:gridCol>
                <a:gridCol w="907178">
                  <a:extLst>
                    <a:ext uri="{9D8B030D-6E8A-4147-A177-3AD203B41FA5}">
                      <a16:colId xmlns:a16="http://schemas.microsoft.com/office/drawing/2014/main" val="22376455"/>
                    </a:ext>
                  </a:extLst>
                </a:gridCol>
                <a:gridCol w="1042458">
                  <a:extLst>
                    <a:ext uri="{9D8B030D-6E8A-4147-A177-3AD203B41FA5}">
                      <a16:colId xmlns:a16="http://schemas.microsoft.com/office/drawing/2014/main" val="1224052286"/>
                    </a:ext>
                  </a:extLst>
                </a:gridCol>
                <a:gridCol w="1542978">
                  <a:extLst>
                    <a:ext uri="{9D8B030D-6E8A-4147-A177-3AD203B41FA5}">
                      <a16:colId xmlns:a16="http://schemas.microsoft.com/office/drawing/2014/main" val="2277866828"/>
                    </a:ext>
                  </a:extLst>
                </a:gridCol>
              </a:tblGrid>
              <a:tr h="404676">
                <a:tc>
                  <a:txBody>
                    <a:bodyPr/>
                    <a:lstStyle/>
                    <a:p>
                      <a:r>
                        <a:rPr lang="zh-TW" altLang="en-US" dirty="0">
                          <a:latin typeface="微軟正黑體" panose="020B0604030504040204" pitchFamily="34" charset="-120"/>
                          <a:ea typeface="微軟正黑體" panose="020B0604030504040204" pitchFamily="34" charset="-120"/>
                        </a:rPr>
                        <a:t>名稱</a:t>
                      </a:r>
                      <a:endParaRPr lang="en-US" altLang="zh-TW"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內容</a:t>
                      </a:r>
                      <a:endParaRPr lang="en-US" altLang="zh-TW"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筆數</a:t>
                      </a:r>
                    </a:p>
                  </a:txBody>
                  <a:tcPr/>
                </a:tc>
                <a:tc>
                  <a:txBody>
                    <a:bodyPr/>
                    <a:lstStyle/>
                    <a:p>
                      <a:r>
                        <a:rPr lang="zh-TW" altLang="en-US" dirty="0">
                          <a:latin typeface="微軟正黑體" panose="020B0604030504040204" pitchFamily="34" charset="-120"/>
                          <a:ea typeface="微軟正黑體" panose="020B0604030504040204" pitchFamily="34" charset="-120"/>
                        </a:rPr>
                        <a:t>大小</a:t>
                      </a:r>
                    </a:p>
                  </a:txBody>
                  <a:tcPr/>
                </a:tc>
                <a:tc>
                  <a:txBody>
                    <a:bodyPr/>
                    <a:lstStyle/>
                    <a:p>
                      <a:r>
                        <a:rPr lang="zh-TW" altLang="en-US" dirty="0">
                          <a:latin typeface="微軟正黑體" panose="020B0604030504040204" pitchFamily="34" charset="-120"/>
                          <a:ea typeface="微軟正黑體" panose="020B0604030504040204" pitchFamily="34" charset="-120"/>
                        </a:rPr>
                        <a:t>分析類型</a:t>
                      </a:r>
                    </a:p>
                  </a:txBody>
                  <a:tcPr/>
                </a:tc>
                <a:extLst>
                  <a:ext uri="{0D108BD9-81ED-4DB2-BD59-A6C34878D82A}">
                    <a16:rowId xmlns:a16="http://schemas.microsoft.com/office/drawing/2014/main" val="3697737482"/>
                  </a:ext>
                </a:extLst>
              </a:tr>
              <a:tr h="501509">
                <a:tc>
                  <a:txBody>
                    <a:bodyPr/>
                    <a:lstStyle/>
                    <a:p>
                      <a:r>
                        <a:rPr lang="en-US" altLang="zh-TW" sz="1600" dirty="0" err="1">
                          <a:latin typeface="微軟正黑體" panose="020B0604030504040204" pitchFamily="34" charset="-120"/>
                          <a:ea typeface="微軟正黑體" panose="020B0604030504040204" pitchFamily="34" charset="-120"/>
                        </a:rPr>
                        <a:t>google_category</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Google</a:t>
                      </a:r>
                      <a:r>
                        <a:rPr lang="zh-TW" altLang="en-US" sz="1600" dirty="0">
                          <a:latin typeface="微軟正黑體" panose="020B0604030504040204" pitchFamily="34" charset="-120"/>
                          <a:ea typeface="微軟正黑體" panose="020B0604030504040204" pitchFamily="34" charset="-120"/>
                        </a:rPr>
                        <a:t>商品分類表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最深到</a:t>
                      </a:r>
                      <a:r>
                        <a:rPr lang="en-US" altLang="zh-TW" sz="1600" dirty="0">
                          <a:latin typeface="微軟正黑體" panose="020B0604030504040204" pitchFamily="34" charset="-120"/>
                          <a:ea typeface="微軟正黑體" panose="020B0604030504040204" pitchFamily="34" charset="-120"/>
                        </a:rPr>
                        <a:t>7</a:t>
                      </a:r>
                      <a:r>
                        <a:rPr lang="zh-TW" altLang="en-US" sz="1600" dirty="0">
                          <a:latin typeface="微軟正黑體" panose="020B0604030504040204" pitchFamily="34" charset="-120"/>
                          <a:ea typeface="微軟正黑體" panose="020B0604030504040204" pitchFamily="34" charset="-120"/>
                        </a:rPr>
                        <a:t>層</a:t>
                      </a:r>
                    </a:p>
                  </a:txBody>
                  <a:tcPr/>
                </a:tc>
                <a:tc>
                  <a:txBody>
                    <a:bodyPr/>
                    <a:lstStyle/>
                    <a:p>
                      <a:r>
                        <a:rPr lang="en-US" altLang="zh-TW" sz="1600" dirty="0">
                          <a:latin typeface="微軟正黑體" panose="020B0604030504040204" pitchFamily="34" charset="-120"/>
                          <a:ea typeface="微軟正黑體" panose="020B0604030504040204" pitchFamily="34" charset="-120"/>
                        </a:rPr>
                        <a:t>5427 </a:t>
                      </a:r>
                    </a:p>
                    <a:p>
                      <a:r>
                        <a:rPr lang="en-US" altLang="zh-TW" sz="1200" dirty="0">
                          <a:latin typeface="微軟正黑體" panose="020B0604030504040204" pitchFamily="34" charset="-120"/>
                          <a:ea typeface="微軟正黑體" panose="020B0604030504040204" pitchFamily="34" charset="-120"/>
                        </a:rPr>
                        <a:t>rows</a:t>
                      </a:r>
                    </a:p>
                  </a:txBody>
                  <a:tcPr/>
                </a:tc>
                <a:tc>
                  <a:txBody>
                    <a:bodyPr/>
                    <a:lstStyle/>
                    <a:p>
                      <a:r>
                        <a:rPr lang="en-US" altLang="zh-TW" sz="1600" dirty="0">
                          <a:latin typeface="微軟正黑體" panose="020B0604030504040204" pitchFamily="34" charset="-120"/>
                          <a:ea typeface="微軟正黑體" panose="020B0604030504040204" pitchFamily="34" charset="-120"/>
                        </a:rPr>
                        <a:t>600KB</a:t>
                      </a:r>
                    </a:p>
                  </a:txBody>
                  <a:tcPr/>
                </a:tc>
                <a:tc>
                  <a:txBody>
                    <a:bodyPr/>
                    <a:lstStyle/>
                    <a:p>
                      <a:r>
                        <a:rPr lang="zh-TW" altLang="en-US" sz="1600" dirty="0">
                          <a:latin typeface="微軟正黑體" panose="020B0604030504040204" pitchFamily="34" charset="-120"/>
                          <a:ea typeface="微軟正黑體" panose="020B0604030504040204" pitchFamily="34" charset="-120"/>
                        </a:rPr>
                        <a:t>商品分類</a:t>
                      </a:r>
                    </a:p>
                  </a:txBody>
                  <a:tcPr/>
                </a:tc>
                <a:extLst>
                  <a:ext uri="{0D108BD9-81ED-4DB2-BD59-A6C34878D82A}">
                    <a16:rowId xmlns:a16="http://schemas.microsoft.com/office/drawing/2014/main" val="3671140425"/>
                  </a:ext>
                </a:extLst>
              </a:tr>
              <a:tr h="698483">
                <a:tc>
                  <a:txBody>
                    <a:bodyPr/>
                    <a:lstStyle/>
                    <a:p>
                      <a:r>
                        <a:rPr lang="en-US" altLang="zh-TW" sz="1600" dirty="0">
                          <a:latin typeface="微軟正黑體" panose="020B0604030504040204" pitchFamily="34" charset="-120"/>
                          <a:ea typeface="微軟正黑體" panose="020B0604030504040204" pitchFamily="34" charset="-120"/>
                        </a:rPr>
                        <a:t>deal</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商品檔次表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上架商品的控管列表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羅列商品屬性與相關資訊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微軟正黑體" panose="020B0604030504040204" pitchFamily="34" charset="-120"/>
                          <a:ea typeface="微軟正黑體" panose="020B0604030504040204" pitchFamily="34" charset="-120"/>
                        </a:rPr>
                        <a:t>546K </a:t>
                      </a:r>
                      <a:r>
                        <a:rPr lang="en-US" altLang="zh-TW" sz="1200" dirty="0">
                          <a:latin typeface="微軟正黑體" panose="020B0604030504040204" pitchFamily="34" charset="-120"/>
                          <a:ea typeface="微軟正黑體" panose="020B0604030504040204" pitchFamily="34" charset="-120"/>
                        </a:rPr>
                        <a:t>rows</a:t>
                      </a:r>
                    </a:p>
                  </a:txBody>
                  <a:tcPr/>
                </a:tc>
                <a:tc>
                  <a:txBody>
                    <a:bodyPr/>
                    <a:lstStyle/>
                    <a:p>
                      <a:r>
                        <a:rPr lang="en-US" altLang="zh-TW" sz="1600" dirty="0">
                          <a:latin typeface="微軟正黑體" panose="020B0604030504040204" pitchFamily="34" charset="-120"/>
                          <a:ea typeface="微軟正黑體" panose="020B0604030504040204" pitchFamily="34" charset="-120"/>
                        </a:rPr>
                        <a:t>469MB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商品分類</a:t>
                      </a:r>
                    </a:p>
                  </a:txBody>
                  <a:tcPr/>
                </a:tc>
                <a:extLst>
                  <a:ext uri="{0D108BD9-81ED-4DB2-BD59-A6C34878D82A}">
                    <a16:rowId xmlns:a16="http://schemas.microsoft.com/office/drawing/2014/main" val="1881022478"/>
                  </a:ext>
                </a:extLst>
              </a:tr>
              <a:tr h="698483">
                <a:tc>
                  <a:txBody>
                    <a:bodyPr/>
                    <a:lstStyle/>
                    <a:p>
                      <a:r>
                        <a:rPr lang="en-US" altLang="zh-TW" sz="1600" dirty="0" err="1">
                          <a:latin typeface="微軟正黑體" panose="020B0604030504040204" pitchFamily="34" charset="-120"/>
                          <a:ea typeface="微軟正黑體" panose="020B0604030504040204" pitchFamily="34" charset="-120"/>
                        </a:rPr>
                        <a:t>deal_type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商品檔次分類表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每個商品都會有單一類別</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可與</a:t>
                      </a:r>
                      <a:r>
                        <a:rPr lang="en-US" altLang="zh-TW" sz="1600" dirty="0">
                          <a:latin typeface="微軟正黑體" panose="020B0604030504040204" pitchFamily="34" charset="-120"/>
                          <a:ea typeface="微軟正黑體" panose="020B0604030504040204" pitchFamily="34" charset="-120"/>
                        </a:rPr>
                        <a:t>google</a:t>
                      </a:r>
                      <a:r>
                        <a:rPr lang="zh-TW" altLang="en-US" sz="1600" dirty="0">
                          <a:latin typeface="微軟正黑體" panose="020B0604030504040204" pitchFamily="34" charset="-120"/>
                          <a:ea typeface="微軟正黑體" panose="020B0604030504040204" pitchFamily="34" charset="-120"/>
                        </a:rPr>
                        <a:t>分類對應</a:t>
                      </a:r>
                    </a:p>
                  </a:txBody>
                  <a:tcPr/>
                </a:tc>
                <a:tc>
                  <a:txBody>
                    <a:bodyPr/>
                    <a:lstStyle/>
                    <a:p>
                      <a:r>
                        <a:rPr lang="en-US" altLang="zh-TW" sz="1600" dirty="0">
                          <a:latin typeface="微軟正黑體" panose="020B0604030504040204" pitchFamily="34" charset="-120"/>
                          <a:ea typeface="微軟正黑體" panose="020B0604030504040204" pitchFamily="34" charset="-120"/>
                        </a:rPr>
                        <a:t>686 </a:t>
                      </a:r>
                      <a:r>
                        <a:rPr lang="en-US" altLang="zh-TW" sz="1200" dirty="0">
                          <a:latin typeface="微軟正黑體" panose="020B0604030504040204" pitchFamily="34" charset="-120"/>
                          <a:ea typeface="微軟正黑體" panose="020B0604030504040204" pitchFamily="34" charset="-120"/>
                        </a:rPr>
                        <a:t>rows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20MB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商品分類</a:t>
                      </a:r>
                    </a:p>
                  </a:txBody>
                  <a:tcPr/>
                </a:tc>
                <a:extLst>
                  <a:ext uri="{0D108BD9-81ED-4DB2-BD59-A6C34878D82A}">
                    <a16:rowId xmlns:a16="http://schemas.microsoft.com/office/drawing/2014/main" val="1129818537"/>
                  </a:ext>
                </a:extLst>
              </a:tr>
              <a:tr h="698483">
                <a:tc>
                  <a:txBody>
                    <a:bodyPr/>
                    <a:lstStyle/>
                    <a:p>
                      <a:r>
                        <a:rPr lang="en-US" altLang="zh-TW" sz="1600" dirty="0">
                          <a:latin typeface="微軟正黑體" panose="020B0604030504040204" pitchFamily="34" charset="-120"/>
                          <a:ea typeface="微軟正黑體" panose="020B0604030504040204" pitchFamily="34" charset="-120"/>
                        </a:rPr>
                        <a:t>category</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前台目錄表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表示商品在前端顯示給消費者的目錄類別</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一個商品可以有多個目錄類別</a:t>
                      </a:r>
                    </a:p>
                  </a:txBody>
                  <a:tcPr/>
                </a:tc>
                <a:tc>
                  <a:txBody>
                    <a:bodyPr/>
                    <a:lstStyle/>
                    <a:p>
                      <a:r>
                        <a:rPr lang="en-US" altLang="zh-TW" sz="1600" dirty="0">
                          <a:latin typeface="微軟正黑體" panose="020B0604030504040204" pitchFamily="34" charset="-120"/>
                          <a:ea typeface="微軟正黑體" panose="020B0604030504040204" pitchFamily="34" charset="-120"/>
                        </a:rPr>
                        <a:t>1592 </a:t>
                      </a:r>
                      <a:r>
                        <a:rPr lang="en-US" altLang="zh-TW" sz="1200" dirty="0">
                          <a:latin typeface="微軟正黑體" panose="020B0604030504040204" pitchFamily="34" charset="-120"/>
                          <a:ea typeface="微軟正黑體" panose="020B0604030504040204" pitchFamily="34" charset="-120"/>
                        </a:rPr>
                        <a:t>rows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37KB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商品分類</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銷量預測</a:t>
                      </a:r>
                    </a:p>
                  </a:txBody>
                  <a:tcPr/>
                </a:tc>
                <a:extLst>
                  <a:ext uri="{0D108BD9-81ED-4DB2-BD59-A6C34878D82A}">
                    <a16:rowId xmlns:a16="http://schemas.microsoft.com/office/drawing/2014/main" val="3077410849"/>
                  </a:ext>
                </a:extLst>
              </a:tr>
              <a:tr h="698483">
                <a:tc>
                  <a:txBody>
                    <a:bodyPr/>
                    <a:lstStyle/>
                    <a:p>
                      <a:r>
                        <a:rPr lang="en-US" altLang="zh-TW" sz="1600" dirty="0">
                          <a:latin typeface="微軟正黑體" panose="020B0604030504040204" pitchFamily="34" charset="-120"/>
                          <a:ea typeface="微軟正黑體" panose="020B0604030504040204" pitchFamily="34" charset="-120"/>
                        </a:rPr>
                        <a:t>order</a:t>
                      </a:r>
                    </a:p>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訂單列表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紀錄消費者訂購商品的狀況</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可搭配優惠券了解會員回購情形</a:t>
                      </a:r>
                    </a:p>
                  </a:txBody>
                  <a:tcPr/>
                </a:tc>
                <a:tc>
                  <a:txBody>
                    <a:bodyPr/>
                    <a:lstStyle/>
                    <a:p>
                      <a:r>
                        <a:rPr lang="en-US" altLang="zh-TW" sz="1600" dirty="0">
                          <a:latin typeface="微軟正黑體" panose="020B0604030504040204" pitchFamily="34" charset="-120"/>
                          <a:ea typeface="微軟正黑體" panose="020B0604030504040204" pitchFamily="34" charset="-120"/>
                        </a:rPr>
                        <a:t>4M </a:t>
                      </a:r>
                    </a:p>
                    <a:p>
                      <a:r>
                        <a:rPr lang="en-US" altLang="zh-TW" sz="1200" dirty="0">
                          <a:latin typeface="微軟正黑體" panose="020B0604030504040204" pitchFamily="34" charset="-120"/>
                          <a:ea typeface="微軟正黑體" panose="020B0604030504040204" pitchFamily="34" charset="-120"/>
                        </a:rPr>
                        <a:t>rows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773MB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銷量預測</a:t>
                      </a:r>
                    </a:p>
                  </a:txBody>
                  <a:tcPr/>
                </a:tc>
                <a:extLst>
                  <a:ext uri="{0D108BD9-81ED-4DB2-BD59-A6C34878D82A}">
                    <a16:rowId xmlns:a16="http://schemas.microsoft.com/office/drawing/2014/main" val="2505604874"/>
                  </a:ext>
                </a:extLst>
              </a:tr>
              <a:tr h="698483">
                <a:tc>
                  <a:txBody>
                    <a:bodyPr/>
                    <a:lstStyle/>
                    <a:p>
                      <a:r>
                        <a:rPr lang="en-US" altLang="zh-TW" sz="1600" dirty="0" err="1">
                          <a:latin typeface="微軟正黑體" panose="020B0604030504040204" pitchFamily="34" charset="-120"/>
                          <a:ea typeface="微軟正黑體" panose="020B0604030504040204" pitchFamily="34" charset="-120"/>
                        </a:rPr>
                        <a:t>discount_campaign</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優惠券活動表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紀錄網站因行銷活動所推出的折價優惠資訊</a:t>
                      </a:r>
                    </a:p>
                  </a:txBody>
                  <a:tcPr/>
                </a:tc>
                <a:tc>
                  <a:txBody>
                    <a:bodyPr/>
                    <a:lstStyle/>
                    <a:p>
                      <a:r>
                        <a:rPr lang="en-US" altLang="zh-TW" sz="1600" dirty="0">
                          <a:latin typeface="微軟正黑體" panose="020B0604030504040204" pitchFamily="34" charset="-120"/>
                          <a:ea typeface="微軟正黑體" panose="020B0604030504040204" pitchFamily="34" charset="-120"/>
                        </a:rPr>
                        <a:t>9265 </a:t>
                      </a:r>
                    </a:p>
                    <a:p>
                      <a:r>
                        <a:rPr lang="en-US" altLang="zh-TW" sz="1200" dirty="0">
                          <a:latin typeface="微軟正黑體" panose="020B0604030504040204" pitchFamily="34" charset="-120"/>
                          <a:ea typeface="微軟正黑體" panose="020B0604030504040204" pitchFamily="34" charset="-120"/>
                        </a:rPr>
                        <a:t>rows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1MB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銷量預測</a:t>
                      </a:r>
                    </a:p>
                  </a:txBody>
                  <a:tcPr/>
                </a:tc>
                <a:extLst>
                  <a:ext uri="{0D108BD9-81ED-4DB2-BD59-A6C34878D82A}">
                    <a16:rowId xmlns:a16="http://schemas.microsoft.com/office/drawing/2014/main" val="834854038"/>
                  </a:ext>
                </a:extLst>
              </a:tr>
              <a:tr h="501509">
                <a:tc>
                  <a:txBody>
                    <a:bodyPr/>
                    <a:lstStyle/>
                    <a:p>
                      <a:r>
                        <a:rPr lang="en-US" altLang="zh-TW" sz="1600" dirty="0" err="1">
                          <a:latin typeface="微軟正黑體" panose="020B0604030504040204" pitchFamily="34" charset="-120"/>
                          <a:ea typeface="微軟正黑體" panose="020B0604030504040204" pitchFamily="34" charset="-120"/>
                        </a:rPr>
                        <a:t>discount_code</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優惠券列表</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紀錄每張優惠券被使用的狀況</a:t>
                      </a:r>
                    </a:p>
                  </a:txBody>
                  <a:tcPr/>
                </a:tc>
                <a:tc>
                  <a:txBody>
                    <a:bodyPr/>
                    <a:lstStyle/>
                    <a:p>
                      <a:r>
                        <a:rPr lang="en-US" altLang="zh-TW" sz="1600" dirty="0">
                          <a:latin typeface="微軟正黑體" panose="020B0604030504040204" pitchFamily="34" charset="-120"/>
                          <a:ea typeface="微軟正黑體" panose="020B0604030504040204" pitchFamily="34" charset="-120"/>
                        </a:rPr>
                        <a:t>4M </a:t>
                      </a:r>
                    </a:p>
                    <a:p>
                      <a:r>
                        <a:rPr lang="en-US" altLang="zh-TW" sz="1200" dirty="0">
                          <a:latin typeface="微軟正黑體" panose="020B0604030504040204" pitchFamily="34" charset="-120"/>
                          <a:ea typeface="微軟正黑體" panose="020B0604030504040204" pitchFamily="34" charset="-120"/>
                        </a:rPr>
                        <a:t>rows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600" dirty="0">
                          <a:latin typeface="微軟正黑體" panose="020B0604030504040204" pitchFamily="34" charset="-120"/>
                          <a:ea typeface="微軟正黑體" panose="020B0604030504040204" pitchFamily="34" charset="-120"/>
                        </a:rPr>
                        <a:t>371MB</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銷量預測</a:t>
                      </a:r>
                    </a:p>
                  </a:txBody>
                  <a:tcPr/>
                </a:tc>
                <a:extLst>
                  <a:ext uri="{0D108BD9-81ED-4DB2-BD59-A6C34878D82A}">
                    <a16:rowId xmlns:a16="http://schemas.microsoft.com/office/drawing/2014/main" val="2694431851"/>
                  </a:ext>
                </a:extLst>
              </a:tr>
              <a:tr h="501509">
                <a:tc>
                  <a:txBody>
                    <a:bodyPr/>
                    <a:lstStyle/>
                    <a:p>
                      <a:r>
                        <a:rPr lang="en-US" altLang="zh-TW" sz="1600" dirty="0" err="1">
                          <a:latin typeface="微軟正黑體" panose="020B0604030504040204" pitchFamily="34" charset="-120"/>
                          <a:ea typeface="微軟正黑體" panose="020B0604030504040204" pitchFamily="34" charset="-120"/>
                        </a:rPr>
                        <a:t>user_tracking</a:t>
                      </a:r>
                      <a:endParaRPr lang="zh-TW" altLang="en-US" sz="1600" dirty="0">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消費者瀏覽紀錄</a:t>
                      </a:r>
                    </a:p>
                  </a:txBody>
                  <a:tcPr/>
                </a:tc>
                <a:tc>
                  <a:txBody>
                    <a:bodyPr/>
                    <a:lstStyle/>
                    <a:p>
                      <a:r>
                        <a:rPr lang="en-US" altLang="zh-TW" sz="1600" dirty="0">
                          <a:solidFill>
                            <a:srgbClr val="FF0000"/>
                          </a:solidFill>
                          <a:latin typeface="微軟正黑體" panose="020B0604030504040204" pitchFamily="34" charset="-120"/>
                          <a:ea typeface="微軟正黑體" panose="020B0604030504040204" pitchFamily="34" charset="-120"/>
                        </a:rPr>
                        <a:t>3.7B </a:t>
                      </a:r>
                      <a:r>
                        <a:rPr lang="en-US" altLang="zh-TW" sz="1200" dirty="0">
                          <a:solidFill>
                            <a:srgbClr val="FF0000"/>
                          </a:solidFill>
                          <a:latin typeface="微軟正黑體" panose="020B0604030504040204" pitchFamily="34" charset="-120"/>
                          <a:ea typeface="微軟正黑體" panose="020B0604030504040204" pitchFamily="34" charset="-120"/>
                        </a:rPr>
                        <a:t>rows</a:t>
                      </a:r>
                      <a:endParaRPr lang="zh-TW" altLang="en-US" sz="1200" dirty="0">
                        <a:solidFill>
                          <a:srgbClr val="FF0000"/>
                        </a:solidFill>
                        <a:latin typeface="微軟正黑體" panose="020B0604030504040204" pitchFamily="34" charset="-120"/>
                        <a:ea typeface="微軟正黑體" panose="020B0604030504040204" pitchFamily="34" charset="-120"/>
                      </a:endParaRPr>
                    </a:p>
                  </a:txBody>
                  <a:tcPr/>
                </a:tc>
                <a:tc>
                  <a:txBody>
                    <a:bodyPr/>
                    <a:lstStyle/>
                    <a:p>
                      <a:r>
                        <a:rPr lang="en-US" altLang="zh-TW" sz="1600" dirty="0">
                          <a:solidFill>
                            <a:srgbClr val="FF0000"/>
                          </a:solidFill>
                          <a:latin typeface="微軟正黑體" panose="020B0604030504040204" pitchFamily="34" charset="-120"/>
                          <a:ea typeface="微軟正黑體" panose="020B0604030504040204" pitchFamily="34" charset="-120"/>
                        </a:rPr>
                        <a:t>2.8TB</a:t>
                      </a:r>
                      <a:endParaRPr lang="zh-TW" altLang="en-US" sz="1600" dirty="0">
                        <a:solidFill>
                          <a:srgbClr val="FF0000"/>
                        </a:solidFill>
                        <a:latin typeface="微軟正黑體" panose="020B0604030504040204" pitchFamily="34" charset="-120"/>
                        <a:ea typeface="微軟正黑體" panose="020B0604030504040204" pitchFamily="34" charset="-120"/>
                      </a:endParaRPr>
                    </a:p>
                  </a:txBody>
                  <a:tcPr/>
                </a:tc>
                <a:tc>
                  <a:txBody>
                    <a:bodyPr/>
                    <a:lstStyle/>
                    <a:p>
                      <a:r>
                        <a:rPr lang="zh-TW" altLang="en-US" sz="1600" dirty="0">
                          <a:latin typeface="微軟正黑體" panose="020B0604030504040204" pitchFamily="34" charset="-120"/>
                          <a:ea typeface="微軟正黑體" panose="020B0604030504040204" pitchFamily="34" charset="-120"/>
                        </a:rPr>
                        <a:t>銷量預測</a:t>
                      </a:r>
                    </a:p>
                  </a:txBody>
                  <a:tcPr/>
                </a:tc>
                <a:extLst>
                  <a:ext uri="{0D108BD9-81ED-4DB2-BD59-A6C34878D82A}">
                    <a16:rowId xmlns:a16="http://schemas.microsoft.com/office/drawing/2014/main" val="388226674"/>
                  </a:ext>
                </a:extLst>
              </a:tr>
            </a:tbl>
          </a:graphicData>
        </a:graphic>
      </p:graphicFrame>
    </p:spTree>
    <p:extLst>
      <p:ext uri="{BB962C8B-B14F-4D97-AF65-F5344CB8AC3E}">
        <p14:creationId xmlns:p14="http://schemas.microsoft.com/office/powerpoint/2010/main" val="32535922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大數據平台建置</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4507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大數據平台建置</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吳  蒨</a:t>
            </a:r>
          </a:p>
        </p:txBody>
      </p:sp>
      <p:sp>
        <p:nvSpPr>
          <p:cNvPr id="4" name="文字方塊 3">
            <a:extLst>
              <a:ext uri="{FF2B5EF4-FFF2-40B4-BE49-F238E27FC236}">
                <a16:creationId xmlns:a16="http://schemas.microsoft.com/office/drawing/2014/main" id="{5FABD95B-D3BB-4FBF-ABB8-46B57E5EF2EE}"/>
              </a:ext>
            </a:extLst>
          </p:cNvPr>
          <p:cNvSpPr txBox="1"/>
          <p:nvPr/>
        </p:nvSpPr>
        <p:spPr>
          <a:xfrm>
            <a:off x="119380" y="1228675"/>
            <a:ext cx="3358612"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Hadoop</a:t>
            </a:r>
            <a:r>
              <a:rPr lang="zh-TW" altLang="en-US" sz="2800" dirty="0">
                <a:latin typeface="微軟正黑體" panose="020B0604030504040204" pitchFamily="34" charset="-120"/>
                <a:ea typeface="微軟正黑體" panose="020B0604030504040204" pitchFamily="34" charset="-120"/>
              </a:rPr>
              <a:t>叢集架構圖</a:t>
            </a:r>
          </a:p>
        </p:txBody>
      </p:sp>
      <p:grpSp>
        <p:nvGrpSpPr>
          <p:cNvPr id="159" name="群組 158">
            <a:extLst>
              <a:ext uri="{FF2B5EF4-FFF2-40B4-BE49-F238E27FC236}">
                <a16:creationId xmlns:a16="http://schemas.microsoft.com/office/drawing/2014/main" id="{1CC8A8B2-050E-48C7-BE00-38911DF82A12}"/>
              </a:ext>
            </a:extLst>
          </p:cNvPr>
          <p:cNvGrpSpPr/>
          <p:nvPr/>
        </p:nvGrpSpPr>
        <p:grpSpPr>
          <a:xfrm>
            <a:off x="2107866" y="1173847"/>
            <a:ext cx="9715703" cy="5572109"/>
            <a:chOff x="2037730" y="1151584"/>
            <a:chExt cx="9715703" cy="5572109"/>
          </a:xfrm>
        </p:grpSpPr>
        <p:grpSp>
          <p:nvGrpSpPr>
            <p:cNvPr id="44" name="群組 43">
              <a:extLst>
                <a:ext uri="{FF2B5EF4-FFF2-40B4-BE49-F238E27FC236}">
                  <a16:creationId xmlns:a16="http://schemas.microsoft.com/office/drawing/2014/main" id="{15A5E522-64E9-4ADF-96A3-A4C3AB0C0BE4}"/>
                </a:ext>
              </a:extLst>
            </p:cNvPr>
            <p:cNvGrpSpPr/>
            <p:nvPr/>
          </p:nvGrpSpPr>
          <p:grpSpPr>
            <a:xfrm>
              <a:off x="2037730" y="1151584"/>
              <a:ext cx="9715703" cy="5572109"/>
              <a:chOff x="347374" y="11076"/>
              <a:chExt cx="11835173" cy="6787658"/>
            </a:xfrm>
          </p:grpSpPr>
          <p:sp>
            <p:nvSpPr>
              <p:cNvPr id="45" name="橢圓 44">
                <a:extLst>
                  <a:ext uri="{FF2B5EF4-FFF2-40B4-BE49-F238E27FC236}">
                    <a16:creationId xmlns:a16="http://schemas.microsoft.com/office/drawing/2014/main" id="{F635E641-8063-4A4A-B348-59B8B9EBEE32}"/>
                  </a:ext>
                </a:extLst>
              </p:cNvPr>
              <p:cNvSpPr/>
              <p:nvPr/>
            </p:nvSpPr>
            <p:spPr>
              <a:xfrm>
                <a:off x="347374" y="47079"/>
                <a:ext cx="10855222" cy="6751655"/>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grpSp>
            <p:nvGrpSpPr>
              <p:cNvPr id="46" name="群組 45">
                <a:extLst>
                  <a:ext uri="{FF2B5EF4-FFF2-40B4-BE49-F238E27FC236}">
                    <a16:creationId xmlns:a16="http://schemas.microsoft.com/office/drawing/2014/main" id="{2CE26706-FEE9-46FD-85D3-B8407A83E54D}"/>
                  </a:ext>
                </a:extLst>
              </p:cNvPr>
              <p:cNvGrpSpPr/>
              <p:nvPr/>
            </p:nvGrpSpPr>
            <p:grpSpPr>
              <a:xfrm>
                <a:off x="8860873" y="11076"/>
                <a:ext cx="3321674" cy="2013462"/>
                <a:chOff x="8860873" y="11076"/>
                <a:chExt cx="3321674" cy="2013462"/>
              </a:xfrm>
            </p:grpSpPr>
            <p:sp>
              <p:nvSpPr>
                <p:cNvPr id="47" name="文字方塊 46">
                  <a:extLst>
                    <a:ext uri="{FF2B5EF4-FFF2-40B4-BE49-F238E27FC236}">
                      <a16:creationId xmlns:a16="http://schemas.microsoft.com/office/drawing/2014/main" id="{9CF13216-FCD5-4199-BC96-1BF59B92E803}"/>
                    </a:ext>
                  </a:extLst>
                </p:cNvPr>
                <p:cNvSpPr txBox="1"/>
                <p:nvPr/>
              </p:nvSpPr>
              <p:spPr>
                <a:xfrm>
                  <a:off x="10508115" y="1298564"/>
                  <a:ext cx="1674432" cy="365544"/>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Job History</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48" name="圖片 47">
                  <a:extLst>
                    <a:ext uri="{FF2B5EF4-FFF2-40B4-BE49-F238E27FC236}">
                      <a16:creationId xmlns:a16="http://schemas.microsoft.com/office/drawing/2014/main" id="{7B60F87E-BEAF-404F-A937-BDFDC4435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873" y="11076"/>
                  <a:ext cx="2013462" cy="2013462"/>
                </a:xfrm>
                <a:prstGeom prst="rect">
                  <a:avLst/>
                </a:prstGeom>
              </p:spPr>
            </p:pic>
          </p:grpSp>
        </p:grpSp>
        <p:grpSp>
          <p:nvGrpSpPr>
            <p:cNvPr id="49" name="群組 48">
              <a:extLst>
                <a:ext uri="{FF2B5EF4-FFF2-40B4-BE49-F238E27FC236}">
                  <a16:creationId xmlns:a16="http://schemas.microsoft.com/office/drawing/2014/main" id="{C85636DB-F847-4D2A-B28E-E536E0E3BEB1}"/>
                </a:ext>
              </a:extLst>
            </p:cNvPr>
            <p:cNvGrpSpPr/>
            <p:nvPr/>
          </p:nvGrpSpPr>
          <p:grpSpPr>
            <a:xfrm>
              <a:off x="2651525" y="1555746"/>
              <a:ext cx="8015424" cy="4820003"/>
              <a:chOff x="859679" y="85103"/>
              <a:chExt cx="10687232" cy="6271820"/>
            </a:xfrm>
          </p:grpSpPr>
          <p:cxnSp>
            <p:nvCxnSpPr>
              <p:cNvPr id="73" name="直線接點 72">
                <a:extLst>
                  <a:ext uri="{FF2B5EF4-FFF2-40B4-BE49-F238E27FC236}">
                    <a16:creationId xmlns:a16="http://schemas.microsoft.com/office/drawing/2014/main" id="{B55E49D5-0441-4AAD-B6D0-79AC6B1004FC}"/>
                  </a:ext>
                </a:extLst>
              </p:cNvPr>
              <p:cNvCxnSpPr>
                <a:cxnSpLocks/>
              </p:cNvCxnSpPr>
              <p:nvPr/>
            </p:nvCxnSpPr>
            <p:spPr>
              <a:xfrm>
                <a:off x="8112329" y="3609639"/>
                <a:ext cx="0" cy="13323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67BDDA79-700F-4B94-984E-D35B94184CB6}"/>
                  </a:ext>
                </a:extLst>
              </p:cNvPr>
              <p:cNvSpPr/>
              <p:nvPr/>
            </p:nvSpPr>
            <p:spPr>
              <a:xfrm>
                <a:off x="859679" y="1558878"/>
                <a:ext cx="5478171" cy="32826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51" name="文字方塊 50">
                <a:extLst>
                  <a:ext uri="{FF2B5EF4-FFF2-40B4-BE49-F238E27FC236}">
                    <a16:creationId xmlns:a16="http://schemas.microsoft.com/office/drawing/2014/main" id="{47EE50B7-3094-4025-9CFF-FECADC694ED8}"/>
                  </a:ext>
                </a:extLst>
              </p:cNvPr>
              <p:cNvSpPr txBox="1"/>
              <p:nvPr/>
            </p:nvSpPr>
            <p:spPr>
              <a:xfrm>
                <a:off x="943728" y="1655642"/>
                <a:ext cx="3259004" cy="400109"/>
              </a:xfrm>
              <a:prstGeom prst="rect">
                <a:avLst/>
              </a:prstGeom>
              <a:noFill/>
            </p:spPr>
            <p:txBody>
              <a:bodyPr wrap="square" rtlCol="0">
                <a:spAutoFit/>
              </a:bodyPr>
              <a:lstStyle/>
              <a:p>
                <a:pPr defTabSz="685800"/>
                <a:r>
                  <a:rPr lang="en-US" altLang="zh-TW" sz="1350" dirty="0">
                    <a:solidFill>
                      <a:prstClr val="black"/>
                    </a:solidFill>
                    <a:latin typeface="微軟正黑體" panose="020B0604030504040204" pitchFamily="34" charset="-120"/>
                    <a:ea typeface="微軟正黑體" panose="020B0604030504040204" pitchFamily="34" charset="-120"/>
                  </a:rPr>
                  <a:t>Name</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52" name="圖形 51">
                <a:extLst>
                  <a:ext uri="{FF2B5EF4-FFF2-40B4-BE49-F238E27FC236}">
                    <a16:creationId xmlns:a16="http://schemas.microsoft.com/office/drawing/2014/main" id="{95503295-F876-4D4E-83C1-404524065B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747" y="2144264"/>
                <a:ext cx="1473101" cy="2095241"/>
              </a:xfrm>
              <a:prstGeom prst="rect">
                <a:avLst/>
              </a:prstGeom>
            </p:spPr>
          </p:pic>
          <p:pic>
            <p:nvPicPr>
              <p:cNvPr id="53" name="圖形 52">
                <a:extLst>
                  <a:ext uri="{FF2B5EF4-FFF2-40B4-BE49-F238E27FC236}">
                    <a16:creationId xmlns:a16="http://schemas.microsoft.com/office/drawing/2014/main" id="{D7B1E135-C0C9-4B96-B5B3-A499F72EDC3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7002" y="2157874"/>
                <a:ext cx="1473101" cy="2095241"/>
              </a:xfrm>
              <a:prstGeom prst="rect">
                <a:avLst/>
              </a:prstGeom>
            </p:spPr>
          </p:pic>
          <p:sp>
            <p:nvSpPr>
              <p:cNvPr id="54" name="文字方塊 53">
                <a:extLst>
                  <a:ext uri="{FF2B5EF4-FFF2-40B4-BE49-F238E27FC236}">
                    <a16:creationId xmlns:a16="http://schemas.microsoft.com/office/drawing/2014/main" id="{D9DD3913-A802-4640-8B80-3889C3D77F02}"/>
                  </a:ext>
                </a:extLst>
              </p:cNvPr>
              <p:cNvSpPr txBox="1"/>
              <p:nvPr/>
            </p:nvSpPr>
            <p:spPr>
              <a:xfrm>
                <a:off x="1084007" y="4263987"/>
                <a:ext cx="1755257" cy="400109"/>
              </a:xfrm>
              <a:prstGeom prst="rect">
                <a:avLst/>
              </a:prstGeom>
              <a:noFill/>
            </p:spPr>
            <p:txBody>
              <a:bodyPr wrap="square" rtlCol="0">
                <a:spAutoFit/>
              </a:bodyPr>
              <a:lstStyle/>
              <a:p>
                <a:pPr defTabSz="685800" latinLnBrk="0"/>
                <a:r>
                  <a:rPr lang="en-US" altLang="zh-TW" sz="1350" dirty="0">
                    <a:solidFill>
                      <a:srgbClr val="00B050"/>
                    </a:solidFill>
                    <a:latin typeface="微軟正黑體" panose="020B0604030504040204" pitchFamily="34" charset="-120"/>
                    <a:ea typeface="微軟正黑體" panose="020B0604030504040204" pitchFamily="34" charset="-120"/>
                  </a:rPr>
                  <a:t>Primary</a:t>
                </a:r>
              </a:p>
            </p:txBody>
          </p:sp>
          <p:sp>
            <p:nvSpPr>
              <p:cNvPr id="55" name="文字方塊 54">
                <a:extLst>
                  <a:ext uri="{FF2B5EF4-FFF2-40B4-BE49-F238E27FC236}">
                    <a16:creationId xmlns:a16="http://schemas.microsoft.com/office/drawing/2014/main" id="{6725819E-4AA4-46B8-8E77-511188498843}"/>
                  </a:ext>
                </a:extLst>
              </p:cNvPr>
              <p:cNvSpPr txBox="1"/>
              <p:nvPr/>
            </p:nvSpPr>
            <p:spPr>
              <a:xfrm>
                <a:off x="4948687" y="4291543"/>
                <a:ext cx="1795531" cy="400109"/>
              </a:xfrm>
              <a:prstGeom prst="rect">
                <a:avLst/>
              </a:prstGeom>
              <a:noFill/>
            </p:spPr>
            <p:txBody>
              <a:bodyPr wrap="square" rtlCol="0">
                <a:spAutoFit/>
              </a:bodyPr>
              <a:lstStyle/>
              <a:p>
                <a:pPr defTabSz="685800" latinLnBrk="0"/>
                <a:r>
                  <a:rPr lang="en-US" altLang="zh-TW" sz="1350" dirty="0">
                    <a:solidFill>
                      <a:srgbClr val="FF6600"/>
                    </a:solidFill>
                    <a:latin typeface="微軟正黑體" panose="020B0604030504040204" pitchFamily="34" charset="-120"/>
                    <a:ea typeface="微軟正黑體" panose="020B0604030504040204" pitchFamily="34" charset="-120"/>
                  </a:rPr>
                  <a:t>Standby</a:t>
                </a:r>
                <a:endParaRPr lang="zh-TW" altLang="en-US" sz="1350" dirty="0">
                  <a:solidFill>
                    <a:srgbClr val="FF6600"/>
                  </a:solidFill>
                  <a:latin typeface="微軟正黑體" panose="020B0604030504040204" pitchFamily="34" charset="-120"/>
                  <a:ea typeface="微軟正黑體" panose="020B0604030504040204" pitchFamily="34" charset="-120"/>
                </a:endParaRPr>
              </a:p>
            </p:txBody>
          </p:sp>
          <p:sp>
            <p:nvSpPr>
              <p:cNvPr id="56" name="矩形: 圓角 55">
                <a:extLst>
                  <a:ext uri="{FF2B5EF4-FFF2-40B4-BE49-F238E27FC236}">
                    <a16:creationId xmlns:a16="http://schemas.microsoft.com/office/drawing/2014/main" id="{4EA54E8D-C973-49CB-B72C-9DA841CBD495}"/>
                  </a:ext>
                </a:extLst>
              </p:cNvPr>
              <p:cNvSpPr/>
              <p:nvPr/>
            </p:nvSpPr>
            <p:spPr>
              <a:xfrm>
                <a:off x="6546707" y="1722575"/>
                <a:ext cx="3578095" cy="2328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57" name="文字方塊 56">
                <a:extLst>
                  <a:ext uri="{FF2B5EF4-FFF2-40B4-BE49-F238E27FC236}">
                    <a16:creationId xmlns:a16="http://schemas.microsoft.com/office/drawing/2014/main" id="{C9112A87-35B3-4149-8D31-275ACE8F9719}"/>
                  </a:ext>
                </a:extLst>
              </p:cNvPr>
              <p:cNvSpPr txBox="1"/>
              <p:nvPr/>
            </p:nvSpPr>
            <p:spPr>
              <a:xfrm>
                <a:off x="7059131" y="1879000"/>
                <a:ext cx="2826949" cy="400109"/>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Resource Manager</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58" name="圖形 57">
                <a:extLst>
                  <a:ext uri="{FF2B5EF4-FFF2-40B4-BE49-F238E27FC236}">
                    <a16:creationId xmlns:a16="http://schemas.microsoft.com/office/drawing/2014/main" id="{CBE0BF37-EFD0-48EA-AF9E-1EAEB2921DE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27112" y="2425962"/>
                <a:ext cx="1049345" cy="1145555"/>
              </a:xfrm>
              <a:prstGeom prst="rect">
                <a:avLst/>
              </a:prstGeom>
            </p:spPr>
          </p:pic>
          <p:sp>
            <p:nvSpPr>
              <p:cNvPr id="59" name="文字方塊 58">
                <a:extLst>
                  <a:ext uri="{FF2B5EF4-FFF2-40B4-BE49-F238E27FC236}">
                    <a16:creationId xmlns:a16="http://schemas.microsoft.com/office/drawing/2014/main" id="{C6145E43-9C0E-4DEC-903A-538D80425061}"/>
                  </a:ext>
                </a:extLst>
              </p:cNvPr>
              <p:cNvSpPr txBox="1"/>
              <p:nvPr/>
            </p:nvSpPr>
            <p:spPr>
              <a:xfrm>
                <a:off x="7052063" y="3591220"/>
                <a:ext cx="1190549" cy="400109"/>
              </a:xfrm>
              <a:prstGeom prst="rect">
                <a:avLst/>
              </a:prstGeom>
              <a:noFill/>
            </p:spPr>
            <p:txBody>
              <a:bodyPr wrap="square" rtlCol="0">
                <a:spAutoFit/>
              </a:bodyPr>
              <a:lstStyle/>
              <a:p>
                <a:pPr defTabSz="685800" latinLnBrk="0"/>
                <a:r>
                  <a:rPr lang="en-US" altLang="zh-TW" sz="1350" dirty="0">
                    <a:solidFill>
                      <a:srgbClr val="00B050"/>
                    </a:solidFill>
                    <a:latin typeface="微軟正黑體" panose="020B0604030504040204" pitchFamily="34" charset="-120"/>
                    <a:ea typeface="微軟正黑體" panose="020B0604030504040204" pitchFamily="34" charset="-120"/>
                  </a:rPr>
                  <a:t>Primary</a:t>
                </a:r>
              </a:p>
            </p:txBody>
          </p:sp>
          <p:sp>
            <p:nvSpPr>
              <p:cNvPr id="60" name="文字方塊 59">
                <a:extLst>
                  <a:ext uri="{FF2B5EF4-FFF2-40B4-BE49-F238E27FC236}">
                    <a16:creationId xmlns:a16="http://schemas.microsoft.com/office/drawing/2014/main" id="{3F77E1F5-2F61-47B3-86D4-CC9122F4342C}"/>
                  </a:ext>
                </a:extLst>
              </p:cNvPr>
              <p:cNvSpPr txBox="1"/>
              <p:nvPr/>
            </p:nvSpPr>
            <p:spPr>
              <a:xfrm>
                <a:off x="8282251" y="3565354"/>
                <a:ext cx="1217867" cy="400109"/>
              </a:xfrm>
              <a:prstGeom prst="rect">
                <a:avLst/>
              </a:prstGeom>
              <a:noFill/>
            </p:spPr>
            <p:txBody>
              <a:bodyPr wrap="square" rtlCol="0">
                <a:spAutoFit/>
              </a:bodyPr>
              <a:lstStyle/>
              <a:p>
                <a:pPr defTabSz="685800" latinLnBrk="0"/>
                <a:r>
                  <a:rPr lang="en-US" altLang="zh-TW" sz="1350" dirty="0">
                    <a:solidFill>
                      <a:srgbClr val="FF6600"/>
                    </a:solidFill>
                    <a:latin typeface="微軟正黑體" panose="020B0604030504040204" pitchFamily="34" charset="-120"/>
                    <a:ea typeface="微軟正黑體" panose="020B0604030504040204" pitchFamily="34" charset="-120"/>
                  </a:rPr>
                  <a:t>Standby</a:t>
                </a:r>
                <a:endParaRPr lang="zh-TW" altLang="en-US" sz="1350" dirty="0">
                  <a:solidFill>
                    <a:srgbClr val="FF6600"/>
                  </a:solidFill>
                  <a:latin typeface="微軟正黑體" panose="020B0604030504040204" pitchFamily="34" charset="-120"/>
                  <a:ea typeface="微軟正黑體" panose="020B0604030504040204" pitchFamily="34" charset="-120"/>
                </a:endParaRPr>
              </a:p>
            </p:txBody>
          </p:sp>
          <p:pic>
            <p:nvPicPr>
              <p:cNvPr id="61" name="圖形 60">
                <a:extLst>
                  <a:ext uri="{FF2B5EF4-FFF2-40B4-BE49-F238E27FC236}">
                    <a16:creationId xmlns:a16="http://schemas.microsoft.com/office/drawing/2014/main" id="{89969A0F-6A14-4458-82F2-31C96256B0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5176" y="2428558"/>
                <a:ext cx="1030971" cy="1145555"/>
              </a:xfrm>
              <a:prstGeom prst="rect">
                <a:avLst/>
              </a:prstGeom>
            </p:spPr>
          </p:pic>
          <p:grpSp>
            <p:nvGrpSpPr>
              <p:cNvPr id="62" name="群組 61">
                <a:extLst>
                  <a:ext uri="{FF2B5EF4-FFF2-40B4-BE49-F238E27FC236}">
                    <a16:creationId xmlns:a16="http://schemas.microsoft.com/office/drawing/2014/main" id="{4E54948C-3B0D-4C0C-AC44-06EC79367E5E}"/>
                  </a:ext>
                </a:extLst>
              </p:cNvPr>
              <p:cNvGrpSpPr/>
              <p:nvPr/>
            </p:nvGrpSpPr>
            <p:grpSpPr>
              <a:xfrm>
                <a:off x="865015" y="4911910"/>
                <a:ext cx="10681896" cy="1445013"/>
                <a:chOff x="888940" y="3297245"/>
                <a:chExt cx="10587260" cy="1520069"/>
              </a:xfrm>
            </p:grpSpPr>
            <p:sp>
              <p:nvSpPr>
                <p:cNvPr id="86" name="矩形: 圓角 85">
                  <a:extLst>
                    <a:ext uri="{FF2B5EF4-FFF2-40B4-BE49-F238E27FC236}">
                      <a16:creationId xmlns:a16="http://schemas.microsoft.com/office/drawing/2014/main" id="{5C387236-438C-4CF0-A4BF-ED33F35D7B3E}"/>
                    </a:ext>
                  </a:extLst>
                </p:cNvPr>
                <p:cNvSpPr/>
                <p:nvPr/>
              </p:nvSpPr>
              <p:spPr>
                <a:xfrm rot="5400000">
                  <a:off x="5382063" y="-1154663"/>
                  <a:ext cx="1488390" cy="1045556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87" name="圖片 86">
                  <a:extLst>
                    <a:ext uri="{FF2B5EF4-FFF2-40B4-BE49-F238E27FC236}">
                      <a16:creationId xmlns:a16="http://schemas.microsoft.com/office/drawing/2014/main" id="{D280C304-CA66-43DD-BC50-3450DF814513}"/>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41070" y="3528000"/>
                  <a:ext cx="962310" cy="925722"/>
                </a:xfrm>
                <a:prstGeom prst="rect">
                  <a:avLst/>
                </a:prstGeom>
              </p:spPr>
            </p:pic>
            <p:pic>
              <p:nvPicPr>
                <p:cNvPr id="88" name="圖片 87">
                  <a:extLst>
                    <a:ext uri="{FF2B5EF4-FFF2-40B4-BE49-F238E27FC236}">
                      <a16:creationId xmlns:a16="http://schemas.microsoft.com/office/drawing/2014/main" id="{5BFF8660-FB4E-41A3-94CE-9CF9A8C984DE}"/>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1597130" y="3528000"/>
                  <a:ext cx="962310" cy="925722"/>
                </a:xfrm>
                <a:prstGeom prst="rect">
                  <a:avLst/>
                </a:prstGeom>
              </p:spPr>
            </p:pic>
            <p:pic>
              <p:nvPicPr>
                <p:cNvPr id="89" name="圖片 88">
                  <a:extLst>
                    <a:ext uri="{FF2B5EF4-FFF2-40B4-BE49-F238E27FC236}">
                      <a16:creationId xmlns:a16="http://schemas.microsoft.com/office/drawing/2014/main" id="{A2F9E92C-8D3F-4993-BD0E-DFA8AC58853E}"/>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6140051" y="3528000"/>
                  <a:ext cx="962310" cy="925722"/>
                </a:xfrm>
                <a:prstGeom prst="rect">
                  <a:avLst/>
                </a:prstGeom>
              </p:spPr>
            </p:pic>
            <p:pic>
              <p:nvPicPr>
                <p:cNvPr id="90" name="圖片 89">
                  <a:extLst>
                    <a:ext uri="{FF2B5EF4-FFF2-40B4-BE49-F238E27FC236}">
                      <a16:creationId xmlns:a16="http://schemas.microsoft.com/office/drawing/2014/main" id="{FE5DBCB2-62FD-4483-A430-8A710C9445DF}"/>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5448131" y="3528000"/>
                  <a:ext cx="962310" cy="925722"/>
                </a:xfrm>
                <a:prstGeom prst="rect">
                  <a:avLst/>
                </a:prstGeom>
              </p:spPr>
            </p:pic>
            <p:pic>
              <p:nvPicPr>
                <p:cNvPr id="91" name="圖片 90">
                  <a:extLst>
                    <a:ext uri="{FF2B5EF4-FFF2-40B4-BE49-F238E27FC236}">
                      <a16:creationId xmlns:a16="http://schemas.microsoft.com/office/drawing/2014/main" id="{DF47BDF4-9285-436E-A5CD-27ECBFFC3773}"/>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729597" y="3528000"/>
                  <a:ext cx="962310" cy="925722"/>
                </a:xfrm>
                <a:prstGeom prst="rect">
                  <a:avLst/>
                </a:prstGeom>
              </p:spPr>
            </p:pic>
            <p:pic>
              <p:nvPicPr>
                <p:cNvPr id="92" name="圖片 91">
                  <a:extLst>
                    <a:ext uri="{FF2B5EF4-FFF2-40B4-BE49-F238E27FC236}">
                      <a16:creationId xmlns:a16="http://schemas.microsoft.com/office/drawing/2014/main" id="{4EA1E171-E47F-4DE0-B973-583A645CEF15}"/>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071172" y="3528000"/>
                  <a:ext cx="962310" cy="925722"/>
                </a:xfrm>
                <a:prstGeom prst="rect">
                  <a:avLst/>
                </a:prstGeom>
              </p:spPr>
            </p:pic>
            <p:pic>
              <p:nvPicPr>
                <p:cNvPr id="93" name="圖片 92">
                  <a:extLst>
                    <a:ext uri="{FF2B5EF4-FFF2-40B4-BE49-F238E27FC236}">
                      <a16:creationId xmlns:a16="http://schemas.microsoft.com/office/drawing/2014/main" id="{F2060AD3-4C90-4735-B798-CF677E38BD75}"/>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446614" y="3528000"/>
                  <a:ext cx="962310" cy="925722"/>
                </a:xfrm>
                <a:prstGeom prst="rect">
                  <a:avLst/>
                </a:prstGeom>
              </p:spPr>
            </p:pic>
            <p:pic>
              <p:nvPicPr>
                <p:cNvPr id="94" name="圖片 93">
                  <a:extLst>
                    <a:ext uri="{FF2B5EF4-FFF2-40B4-BE49-F238E27FC236}">
                      <a16:creationId xmlns:a16="http://schemas.microsoft.com/office/drawing/2014/main" id="{1461B34A-6362-42E0-B5EA-484ED294B807}"/>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862314" y="3528000"/>
                  <a:ext cx="962310" cy="925722"/>
                </a:xfrm>
                <a:prstGeom prst="rect">
                  <a:avLst/>
                </a:prstGeom>
              </p:spPr>
            </p:pic>
            <p:pic>
              <p:nvPicPr>
                <p:cNvPr id="95" name="圖片 94">
                  <a:extLst>
                    <a:ext uri="{FF2B5EF4-FFF2-40B4-BE49-F238E27FC236}">
                      <a16:creationId xmlns:a16="http://schemas.microsoft.com/office/drawing/2014/main" id="{25ADAFF2-97B0-4C46-9E3C-D7347B7F7542}"/>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215898" y="3528000"/>
                  <a:ext cx="962310" cy="925722"/>
                </a:xfrm>
                <a:prstGeom prst="rect">
                  <a:avLst/>
                </a:prstGeom>
              </p:spPr>
            </p:pic>
            <p:pic>
              <p:nvPicPr>
                <p:cNvPr id="96" name="圖片 95">
                  <a:extLst>
                    <a:ext uri="{FF2B5EF4-FFF2-40B4-BE49-F238E27FC236}">
                      <a16:creationId xmlns:a16="http://schemas.microsoft.com/office/drawing/2014/main" id="{0569169D-63A0-41C6-B5BF-FE88D49790E9}"/>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6793539" y="3528000"/>
                  <a:ext cx="962310" cy="925722"/>
                </a:xfrm>
                <a:prstGeom prst="rect">
                  <a:avLst/>
                </a:prstGeom>
              </p:spPr>
            </p:pic>
            <p:pic>
              <p:nvPicPr>
                <p:cNvPr id="97" name="圖片 96">
                  <a:extLst>
                    <a:ext uri="{FF2B5EF4-FFF2-40B4-BE49-F238E27FC236}">
                      <a16:creationId xmlns:a16="http://schemas.microsoft.com/office/drawing/2014/main" id="{DB39AAE1-E423-489D-BF8E-DB812132BCE6}"/>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7434288" y="3528000"/>
                  <a:ext cx="962310" cy="925722"/>
                </a:xfrm>
                <a:prstGeom prst="rect">
                  <a:avLst/>
                </a:prstGeom>
              </p:spPr>
            </p:pic>
            <p:pic>
              <p:nvPicPr>
                <p:cNvPr id="98" name="圖片 97">
                  <a:extLst>
                    <a:ext uri="{FF2B5EF4-FFF2-40B4-BE49-F238E27FC236}">
                      <a16:creationId xmlns:a16="http://schemas.microsoft.com/office/drawing/2014/main" id="{961B384A-8999-4AAD-A977-B037662D1A67}"/>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8121042" y="3528000"/>
                  <a:ext cx="962310" cy="925722"/>
                </a:xfrm>
                <a:prstGeom prst="rect">
                  <a:avLst/>
                </a:prstGeom>
              </p:spPr>
            </p:pic>
            <p:pic>
              <p:nvPicPr>
                <p:cNvPr id="99" name="圖片 98">
                  <a:extLst>
                    <a:ext uri="{FF2B5EF4-FFF2-40B4-BE49-F238E27FC236}">
                      <a16:creationId xmlns:a16="http://schemas.microsoft.com/office/drawing/2014/main" id="{FA74FBBF-2AF5-4D27-A226-D7375FB7E0E8}"/>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8764965" y="3528000"/>
                  <a:ext cx="962310" cy="925722"/>
                </a:xfrm>
                <a:prstGeom prst="rect">
                  <a:avLst/>
                </a:prstGeom>
              </p:spPr>
            </p:pic>
            <p:pic>
              <p:nvPicPr>
                <p:cNvPr id="100" name="圖片 99">
                  <a:extLst>
                    <a:ext uri="{FF2B5EF4-FFF2-40B4-BE49-F238E27FC236}">
                      <a16:creationId xmlns:a16="http://schemas.microsoft.com/office/drawing/2014/main" id="{26E0F0D4-0508-4A88-8A95-6F9AA9BBCDA2}"/>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10513890" y="3528000"/>
                  <a:ext cx="962310" cy="925722"/>
                </a:xfrm>
                <a:prstGeom prst="rect">
                  <a:avLst/>
                </a:prstGeom>
              </p:spPr>
            </p:pic>
            <p:pic>
              <p:nvPicPr>
                <p:cNvPr id="101" name="圖片 100">
                  <a:extLst>
                    <a:ext uri="{FF2B5EF4-FFF2-40B4-BE49-F238E27FC236}">
                      <a16:creationId xmlns:a16="http://schemas.microsoft.com/office/drawing/2014/main" id="{A5C4CDD3-F000-4CDC-8243-943F7DAC15E5}"/>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944774" y="3528000"/>
                  <a:ext cx="962310" cy="925722"/>
                </a:xfrm>
                <a:prstGeom prst="rect">
                  <a:avLst/>
                </a:prstGeom>
              </p:spPr>
            </p:pic>
            <p:pic>
              <p:nvPicPr>
                <p:cNvPr id="102" name="圖片 101">
                  <a:extLst>
                    <a:ext uri="{FF2B5EF4-FFF2-40B4-BE49-F238E27FC236}">
                      <a16:creationId xmlns:a16="http://schemas.microsoft.com/office/drawing/2014/main" id="{4ED6895C-6C8C-4BAA-B0CD-B8F52CE5832B}"/>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351727" y="3528000"/>
                  <a:ext cx="962310" cy="925722"/>
                </a:xfrm>
                <a:prstGeom prst="rect">
                  <a:avLst/>
                </a:prstGeom>
              </p:spPr>
            </p:pic>
            <p:sp>
              <p:nvSpPr>
                <p:cNvPr id="103" name="文字方塊 102">
                  <a:extLst>
                    <a:ext uri="{FF2B5EF4-FFF2-40B4-BE49-F238E27FC236}">
                      <a16:creationId xmlns:a16="http://schemas.microsoft.com/office/drawing/2014/main" id="{3CB35924-850A-41DC-85EB-AC7D84887B67}"/>
                    </a:ext>
                  </a:extLst>
                </p:cNvPr>
                <p:cNvSpPr txBox="1"/>
                <p:nvPr/>
              </p:nvSpPr>
              <p:spPr>
                <a:xfrm>
                  <a:off x="888940" y="3297245"/>
                  <a:ext cx="1208692" cy="420891"/>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Worker</a:t>
                  </a:r>
                  <a:r>
                    <a:rPr lang="en-US" altLang="zh-TW" sz="1350" dirty="0">
                      <a:solidFill>
                        <a:prstClr val="black"/>
                      </a:solidFill>
                      <a:latin typeface="Calibri" panose="020F0502020204030204"/>
                      <a:ea typeface="新細明體" panose="02020500000000000000" pitchFamily="18" charset="-120"/>
                    </a:rPr>
                    <a:t> </a:t>
                  </a:r>
                  <a:endParaRPr lang="zh-TW" altLang="en-US" sz="1350" dirty="0">
                    <a:solidFill>
                      <a:prstClr val="black"/>
                    </a:solidFill>
                    <a:latin typeface="Calibri" panose="020F0502020204030204"/>
                    <a:ea typeface="新細明體" panose="02020500000000000000" pitchFamily="18" charset="-120"/>
                  </a:endParaRPr>
                </a:p>
              </p:txBody>
            </p:sp>
            <p:sp>
              <p:nvSpPr>
                <p:cNvPr id="104" name="文字方塊 103">
                  <a:extLst>
                    <a:ext uri="{FF2B5EF4-FFF2-40B4-BE49-F238E27FC236}">
                      <a16:creationId xmlns:a16="http://schemas.microsoft.com/office/drawing/2014/main" id="{0D6902A3-E879-46F4-A4B9-3ED06EDA9F3E}"/>
                    </a:ext>
                  </a:extLst>
                </p:cNvPr>
                <p:cNvSpPr txBox="1"/>
                <p:nvPr/>
              </p:nvSpPr>
              <p:spPr>
                <a:xfrm>
                  <a:off x="1182269"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01</a:t>
                  </a:r>
                  <a:endParaRPr lang="zh-TW" altLang="en-US" sz="1350" dirty="0">
                    <a:solidFill>
                      <a:prstClr val="black"/>
                    </a:solidFill>
                    <a:latin typeface="Calibri" panose="020F0502020204030204"/>
                    <a:ea typeface="新細明體" panose="02020500000000000000" pitchFamily="18" charset="-120"/>
                  </a:endParaRPr>
                </a:p>
              </p:txBody>
            </p:sp>
            <p:sp>
              <p:nvSpPr>
                <p:cNvPr id="105" name="文字方塊 104">
                  <a:extLst>
                    <a:ext uri="{FF2B5EF4-FFF2-40B4-BE49-F238E27FC236}">
                      <a16:creationId xmlns:a16="http://schemas.microsoft.com/office/drawing/2014/main" id="{4EC9793A-7C44-4538-A913-EFE7DAB8D144}"/>
                    </a:ext>
                  </a:extLst>
                </p:cNvPr>
                <p:cNvSpPr txBox="1"/>
                <p:nvPr/>
              </p:nvSpPr>
              <p:spPr>
                <a:xfrm>
                  <a:off x="1832898"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02</a:t>
                  </a:r>
                  <a:endParaRPr lang="zh-TW" altLang="en-US" sz="1350" dirty="0">
                    <a:solidFill>
                      <a:prstClr val="black"/>
                    </a:solidFill>
                    <a:latin typeface="Calibri" panose="020F0502020204030204"/>
                    <a:ea typeface="新細明體" panose="02020500000000000000" pitchFamily="18" charset="-120"/>
                  </a:endParaRPr>
                </a:p>
              </p:txBody>
            </p:sp>
            <p:sp>
              <p:nvSpPr>
                <p:cNvPr id="106" name="文字方塊 105">
                  <a:extLst>
                    <a:ext uri="{FF2B5EF4-FFF2-40B4-BE49-F238E27FC236}">
                      <a16:creationId xmlns:a16="http://schemas.microsoft.com/office/drawing/2014/main" id="{FDD77B76-0F3E-4159-917E-6864242106C4}"/>
                    </a:ext>
                  </a:extLst>
                </p:cNvPr>
                <p:cNvSpPr txBox="1"/>
                <p:nvPr/>
              </p:nvSpPr>
              <p:spPr>
                <a:xfrm>
                  <a:off x="2453200"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03</a:t>
                  </a:r>
                  <a:endParaRPr lang="zh-TW" altLang="en-US" sz="1350" dirty="0">
                    <a:solidFill>
                      <a:prstClr val="black"/>
                    </a:solidFill>
                    <a:latin typeface="Calibri" panose="020F0502020204030204"/>
                    <a:ea typeface="新細明體" panose="02020500000000000000" pitchFamily="18" charset="-120"/>
                  </a:endParaRPr>
                </a:p>
              </p:txBody>
            </p:sp>
            <p:sp>
              <p:nvSpPr>
                <p:cNvPr id="107" name="文字方塊 106">
                  <a:extLst>
                    <a:ext uri="{FF2B5EF4-FFF2-40B4-BE49-F238E27FC236}">
                      <a16:creationId xmlns:a16="http://schemas.microsoft.com/office/drawing/2014/main" id="{BA320F07-550A-45CA-A7A8-C226C228EDE8}"/>
                    </a:ext>
                  </a:extLst>
                </p:cNvPr>
                <p:cNvSpPr txBox="1"/>
                <p:nvPr/>
              </p:nvSpPr>
              <p:spPr>
                <a:xfrm>
                  <a:off x="3107558"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04</a:t>
                  </a:r>
                  <a:endParaRPr lang="zh-TW" altLang="en-US" sz="1350" dirty="0">
                    <a:solidFill>
                      <a:prstClr val="black"/>
                    </a:solidFill>
                    <a:latin typeface="Calibri" panose="020F0502020204030204"/>
                    <a:ea typeface="新細明體" panose="02020500000000000000" pitchFamily="18" charset="-120"/>
                  </a:endParaRPr>
                </a:p>
              </p:txBody>
            </p:sp>
            <p:sp>
              <p:nvSpPr>
                <p:cNvPr id="108" name="文字方塊 107">
                  <a:extLst>
                    <a:ext uri="{FF2B5EF4-FFF2-40B4-BE49-F238E27FC236}">
                      <a16:creationId xmlns:a16="http://schemas.microsoft.com/office/drawing/2014/main" id="{680CD7AB-4FA2-4BDA-AA85-F85B0CA7C118}"/>
                    </a:ext>
                  </a:extLst>
                </p:cNvPr>
                <p:cNvSpPr txBox="1"/>
                <p:nvPr/>
              </p:nvSpPr>
              <p:spPr>
                <a:xfrm>
                  <a:off x="3690826"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05</a:t>
                  </a:r>
                </a:p>
              </p:txBody>
            </p:sp>
            <p:sp>
              <p:nvSpPr>
                <p:cNvPr id="109" name="文字方塊 108">
                  <a:extLst>
                    <a:ext uri="{FF2B5EF4-FFF2-40B4-BE49-F238E27FC236}">
                      <a16:creationId xmlns:a16="http://schemas.microsoft.com/office/drawing/2014/main" id="{6684768F-617B-44EF-94E8-3A5D959512A8}"/>
                    </a:ext>
                  </a:extLst>
                </p:cNvPr>
                <p:cNvSpPr txBox="1"/>
                <p:nvPr/>
              </p:nvSpPr>
              <p:spPr>
                <a:xfrm>
                  <a:off x="4327199"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06</a:t>
                  </a:r>
                </a:p>
              </p:txBody>
            </p:sp>
            <p:sp>
              <p:nvSpPr>
                <p:cNvPr id="110" name="文字方塊 109">
                  <a:extLst>
                    <a:ext uri="{FF2B5EF4-FFF2-40B4-BE49-F238E27FC236}">
                      <a16:creationId xmlns:a16="http://schemas.microsoft.com/office/drawing/2014/main" id="{074C8D5E-8F31-45F4-9535-2D634058EFC9}"/>
                    </a:ext>
                  </a:extLst>
                </p:cNvPr>
                <p:cNvSpPr txBox="1"/>
                <p:nvPr/>
              </p:nvSpPr>
              <p:spPr>
                <a:xfrm>
                  <a:off x="4941381"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07</a:t>
                  </a:r>
                  <a:endParaRPr lang="zh-TW" altLang="en-US" sz="1350" dirty="0">
                    <a:solidFill>
                      <a:prstClr val="black"/>
                    </a:solidFill>
                    <a:latin typeface="Calibri" panose="020F0502020204030204"/>
                    <a:ea typeface="新細明體" panose="02020500000000000000" pitchFamily="18" charset="-120"/>
                  </a:endParaRPr>
                </a:p>
              </p:txBody>
            </p:sp>
            <p:sp>
              <p:nvSpPr>
                <p:cNvPr id="111" name="文字方塊 110">
                  <a:extLst>
                    <a:ext uri="{FF2B5EF4-FFF2-40B4-BE49-F238E27FC236}">
                      <a16:creationId xmlns:a16="http://schemas.microsoft.com/office/drawing/2014/main" id="{069984FE-FF73-409E-920B-DFFB72E56F43}"/>
                    </a:ext>
                  </a:extLst>
                </p:cNvPr>
                <p:cNvSpPr txBox="1"/>
                <p:nvPr/>
              </p:nvSpPr>
              <p:spPr>
                <a:xfrm>
                  <a:off x="6378480"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09</a:t>
                  </a:r>
                </a:p>
              </p:txBody>
            </p:sp>
            <p:sp>
              <p:nvSpPr>
                <p:cNvPr id="112" name="文字方塊 111">
                  <a:extLst>
                    <a:ext uri="{FF2B5EF4-FFF2-40B4-BE49-F238E27FC236}">
                      <a16:creationId xmlns:a16="http://schemas.microsoft.com/office/drawing/2014/main" id="{6CAE4FFD-A7BC-42BF-8596-B0DF747D5A2D}"/>
                    </a:ext>
                  </a:extLst>
                </p:cNvPr>
                <p:cNvSpPr txBox="1"/>
                <p:nvPr/>
              </p:nvSpPr>
              <p:spPr>
                <a:xfrm>
                  <a:off x="5683023"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08</a:t>
                  </a:r>
                </a:p>
              </p:txBody>
            </p:sp>
            <p:sp>
              <p:nvSpPr>
                <p:cNvPr id="113" name="文字方塊 112">
                  <a:extLst>
                    <a:ext uri="{FF2B5EF4-FFF2-40B4-BE49-F238E27FC236}">
                      <a16:creationId xmlns:a16="http://schemas.microsoft.com/office/drawing/2014/main" id="{9592027D-FE4A-4968-AB8B-EB65239A0B51}"/>
                    </a:ext>
                  </a:extLst>
                </p:cNvPr>
                <p:cNvSpPr txBox="1"/>
                <p:nvPr/>
              </p:nvSpPr>
              <p:spPr>
                <a:xfrm>
                  <a:off x="7058672"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10</a:t>
                  </a:r>
                  <a:endParaRPr lang="zh-TW" altLang="en-US" sz="1350" dirty="0">
                    <a:solidFill>
                      <a:prstClr val="black"/>
                    </a:solidFill>
                    <a:latin typeface="Calibri" panose="020F0502020204030204"/>
                    <a:ea typeface="新細明體" panose="02020500000000000000" pitchFamily="18" charset="-120"/>
                  </a:endParaRPr>
                </a:p>
              </p:txBody>
            </p:sp>
            <p:sp>
              <p:nvSpPr>
                <p:cNvPr id="114" name="文字方塊 113">
                  <a:extLst>
                    <a:ext uri="{FF2B5EF4-FFF2-40B4-BE49-F238E27FC236}">
                      <a16:creationId xmlns:a16="http://schemas.microsoft.com/office/drawing/2014/main" id="{6AB4D12C-7D73-47DE-9564-60235F65F79C}"/>
                    </a:ext>
                  </a:extLst>
                </p:cNvPr>
                <p:cNvSpPr txBox="1"/>
                <p:nvPr/>
              </p:nvSpPr>
              <p:spPr>
                <a:xfrm>
                  <a:off x="7700122"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11</a:t>
                  </a:r>
                  <a:endParaRPr lang="zh-TW" altLang="en-US" sz="1350" dirty="0">
                    <a:solidFill>
                      <a:prstClr val="black"/>
                    </a:solidFill>
                    <a:latin typeface="Calibri" panose="020F0502020204030204"/>
                    <a:ea typeface="新細明體" panose="02020500000000000000" pitchFamily="18" charset="-120"/>
                  </a:endParaRPr>
                </a:p>
              </p:txBody>
            </p:sp>
            <p:sp>
              <p:nvSpPr>
                <p:cNvPr id="115" name="文字方塊 114">
                  <a:extLst>
                    <a:ext uri="{FF2B5EF4-FFF2-40B4-BE49-F238E27FC236}">
                      <a16:creationId xmlns:a16="http://schemas.microsoft.com/office/drawing/2014/main" id="{8BF754F9-D69A-4643-9725-164B98922D3C}"/>
                    </a:ext>
                  </a:extLst>
                </p:cNvPr>
                <p:cNvSpPr txBox="1"/>
                <p:nvPr/>
              </p:nvSpPr>
              <p:spPr>
                <a:xfrm>
                  <a:off x="8348808"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12</a:t>
                  </a:r>
                  <a:endParaRPr lang="zh-TW" altLang="en-US" sz="1350" dirty="0">
                    <a:solidFill>
                      <a:prstClr val="black"/>
                    </a:solidFill>
                    <a:latin typeface="Calibri" panose="020F0502020204030204"/>
                    <a:ea typeface="新細明體" panose="02020500000000000000" pitchFamily="18" charset="-120"/>
                  </a:endParaRPr>
                </a:p>
              </p:txBody>
            </p:sp>
            <p:sp>
              <p:nvSpPr>
                <p:cNvPr id="116" name="文字方塊 115">
                  <a:extLst>
                    <a:ext uri="{FF2B5EF4-FFF2-40B4-BE49-F238E27FC236}">
                      <a16:creationId xmlns:a16="http://schemas.microsoft.com/office/drawing/2014/main" id="{9F42E911-0C73-41C4-95C2-2209F75CE3FF}"/>
                    </a:ext>
                  </a:extLst>
                </p:cNvPr>
                <p:cNvSpPr txBox="1"/>
                <p:nvPr/>
              </p:nvSpPr>
              <p:spPr>
                <a:xfrm>
                  <a:off x="9019441"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13</a:t>
                  </a:r>
                  <a:endParaRPr lang="zh-TW" altLang="en-US" sz="1350" dirty="0">
                    <a:solidFill>
                      <a:prstClr val="black"/>
                    </a:solidFill>
                    <a:latin typeface="Calibri" panose="020F0502020204030204"/>
                    <a:ea typeface="新細明體" panose="02020500000000000000" pitchFamily="18" charset="-120"/>
                  </a:endParaRPr>
                </a:p>
              </p:txBody>
            </p:sp>
            <p:sp>
              <p:nvSpPr>
                <p:cNvPr id="117" name="文字方塊 116">
                  <a:extLst>
                    <a:ext uri="{FF2B5EF4-FFF2-40B4-BE49-F238E27FC236}">
                      <a16:creationId xmlns:a16="http://schemas.microsoft.com/office/drawing/2014/main" id="{04DA4262-7798-46B5-BB89-D19686F669B3}"/>
                    </a:ext>
                  </a:extLst>
                </p:cNvPr>
                <p:cNvSpPr txBox="1"/>
                <p:nvPr/>
              </p:nvSpPr>
              <p:spPr>
                <a:xfrm>
                  <a:off x="9576189"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14</a:t>
                  </a:r>
                  <a:endParaRPr lang="zh-TW" altLang="en-US" sz="1350" dirty="0">
                    <a:solidFill>
                      <a:prstClr val="black"/>
                    </a:solidFill>
                    <a:latin typeface="Calibri" panose="020F0502020204030204"/>
                    <a:ea typeface="新細明體" panose="02020500000000000000" pitchFamily="18" charset="-120"/>
                  </a:endParaRPr>
                </a:p>
              </p:txBody>
            </p:sp>
            <p:sp>
              <p:nvSpPr>
                <p:cNvPr id="118" name="文字方塊 117">
                  <a:extLst>
                    <a:ext uri="{FF2B5EF4-FFF2-40B4-BE49-F238E27FC236}">
                      <a16:creationId xmlns:a16="http://schemas.microsoft.com/office/drawing/2014/main" id="{705B3D16-0B28-4A8F-BE75-E0FC1F2A5583}"/>
                    </a:ext>
                  </a:extLst>
                </p:cNvPr>
                <p:cNvSpPr txBox="1"/>
                <p:nvPr/>
              </p:nvSpPr>
              <p:spPr>
                <a:xfrm>
                  <a:off x="10150879"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15</a:t>
                  </a:r>
                  <a:endParaRPr lang="zh-TW" altLang="en-US" sz="1350" dirty="0">
                    <a:solidFill>
                      <a:prstClr val="black"/>
                    </a:solidFill>
                    <a:latin typeface="Calibri" panose="020F0502020204030204"/>
                    <a:ea typeface="新細明體" panose="02020500000000000000" pitchFamily="18" charset="-120"/>
                  </a:endParaRPr>
                </a:p>
              </p:txBody>
            </p:sp>
            <p:sp>
              <p:nvSpPr>
                <p:cNvPr id="119" name="文字方塊 118">
                  <a:extLst>
                    <a:ext uri="{FF2B5EF4-FFF2-40B4-BE49-F238E27FC236}">
                      <a16:creationId xmlns:a16="http://schemas.microsoft.com/office/drawing/2014/main" id="{FEA1458C-61B0-404E-8874-87544FFD5EF3}"/>
                    </a:ext>
                  </a:extLst>
                </p:cNvPr>
                <p:cNvSpPr txBox="1"/>
                <p:nvPr/>
              </p:nvSpPr>
              <p:spPr>
                <a:xfrm>
                  <a:off x="10761793" y="4356000"/>
                  <a:ext cx="519453" cy="420891"/>
                </a:xfrm>
                <a:prstGeom prst="rect">
                  <a:avLst/>
                </a:prstGeom>
                <a:noFill/>
              </p:spPr>
              <p:txBody>
                <a:bodyPr wrap="square" rtlCol="0">
                  <a:spAutoFit/>
                </a:bodyPr>
                <a:lstStyle/>
                <a:p>
                  <a:pPr defTabSz="685800" latinLnBrk="0"/>
                  <a:r>
                    <a:rPr lang="en-US" altLang="zh-TW" sz="1350" dirty="0">
                      <a:solidFill>
                        <a:prstClr val="black"/>
                      </a:solidFill>
                      <a:latin typeface="Calibri" panose="020F0502020204030204"/>
                      <a:ea typeface="新細明體" panose="02020500000000000000" pitchFamily="18" charset="-120"/>
                    </a:rPr>
                    <a:t>16</a:t>
                  </a:r>
                  <a:endParaRPr lang="zh-TW" altLang="en-US" sz="1350" dirty="0">
                    <a:solidFill>
                      <a:prstClr val="black"/>
                    </a:solidFill>
                    <a:latin typeface="Calibri" panose="020F0502020204030204"/>
                    <a:ea typeface="新細明體" panose="02020500000000000000" pitchFamily="18" charset="-120"/>
                  </a:endParaRPr>
                </a:p>
              </p:txBody>
            </p:sp>
          </p:grpSp>
          <p:grpSp>
            <p:nvGrpSpPr>
              <p:cNvPr id="63" name="群組 62">
                <a:extLst>
                  <a:ext uri="{FF2B5EF4-FFF2-40B4-BE49-F238E27FC236}">
                    <a16:creationId xmlns:a16="http://schemas.microsoft.com/office/drawing/2014/main" id="{16150C7C-86F7-44C3-B72E-A7E3492B935D}"/>
                  </a:ext>
                </a:extLst>
              </p:cNvPr>
              <p:cNvGrpSpPr/>
              <p:nvPr/>
            </p:nvGrpSpPr>
            <p:grpSpPr>
              <a:xfrm>
                <a:off x="3592279" y="85103"/>
                <a:ext cx="4467303" cy="1631262"/>
                <a:chOff x="3615435" y="-77781"/>
                <a:chExt cx="4427725" cy="1715992"/>
              </a:xfrm>
            </p:grpSpPr>
            <p:sp>
              <p:nvSpPr>
                <p:cNvPr id="79" name="矩形: 圓角 78">
                  <a:extLst>
                    <a:ext uri="{FF2B5EF4-FFF2-40B4-BE49-F238E27FC236}">
                      <a16:creationId xmlns:a16="http://schemas.microsoft.com/office/drawing/2014/main" id="{8B414CF2-1130-4DAD-84DC-A3CA7F34DA9B}"/>
                    </a:ext>
                  </a:extLst>
                </p:cNvPr>
                <p:cNvSpPr/>
                <p:nvPr/>
              </p:nvSpPr>
              <p:spPr>
                <a:xfrm>
                  <a:off x="4941587" y="-77781"/>
                  <a:ext cx="1674433" cy="148838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80" name="文字方塊 79">
                  <a:extLst>
                    <a:ext uri="{FF2B5EF4-FFF2-40B4-BE49-F238E27FC236}">
                      <a16:creationId xmlns:a16="http://schemas.microsoft.com/office/drawing/2014/main" id="{27C20DE5-2A70-4020-B5AD-43EDCB5E2DA3}"/>
                    </a:ext>
                  </a:extLst>
                </p:cNvPr>
                <p:cNvSpPr txBox="1"/>
                <p:nvPr/>
              </p:nvSpPr>
              <p:spPr>
                <a:xfrm>
                  <a:off x="5381850" y="-7095"/>
                  <a:ext cx="1034453" cy="420891"/>
                </a:xfrm>
                <a:prstGeom prst="rect">
                  <a:avLst/>
                </a:prstGeom>
                <a:noFill/>
              </p:spPr>
              <p:txBody>
                <a:bodyPr wrap="square" rtlCol="0">
                  <a:spAutoFit/>
                  <a:scene3d>
                    <a:camera prst="orthographicFront"/>
                    <a:lightRig rig="sunrise" dir="t"/>
                  </a:scene3d>
                  <a:sp3d/>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Client</a:t>
                  </a:r>
                </a:p>
              </p:txBody>
            </p:sp>
            <p:pic>
              <p:nvPicPr>
                <p:cNvPr id="81" name="圖形 80">
                  <a:extLst>
                    <a:ext uri="{FF2B5EF4-FFF2-40B4-BE49-F238E27FC236}">
                      <a16:creationId xmlns:a16="http://schemas.microsoft.com/office/drawing/2014/main" id="{DEEFDCD0-D814-4C96-BBC1-C19A04109B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30294" y="438343"/>
                  <a:ext cx="920263" cy="798858"/>
                </a:xfrm>
                <a:prstGeom prst="rect">
                  <a:avLst/>
                </a:prstGeom>
              </p:spPr>
            </p:pic>
            <p:cxnSp>
              <p:nvCxnSpPr>
                <p:cNvPr id="82" name="直線接點 81">
                  <a:extLst>
                    <a:ext uri="{FF2B5EF4-FFF2-40B4-BE49-F238E27FC236}">
                      <a16:creationId xmlns:a16="http://schemas.microsoft.com/office/drawing/2014/main" id="{FEB870B8-10D5-43EE-949F-373041F4E8B0}"/>
                    </a:ext>
                  </a:extLst>
                </p:cNvPr>
                <p:cNvCxnSpPr>
                  <a:cxnSpLocks/>
                </p:cNvCxnSpPr>
                <p:nvPr/>
              </p:nvCxnSpPr>
              <p:spPr>
                <a:xfrm>
                  <a:off x="3627011" y="727184"/>
                  <a:ext cx="130913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71FE1E83-BBE7-463E-B2F0-B525B1D5A1E2}"/>
                    </a:ext>
                  </a:extLst>
                </p:cNvPr>
                <p:cNvCxnSpPr>
                  <a:cxnSpLocks/>
                </p:cNvCxnSpPr>
                <p:nvPr/>
              </p:nvCxnSpPr>
              <p:spPr>
                <a:xfrm flipV="1">
                  <a:off x="6616020" y="720704"/>
                  <a:ext cx="1412915" cy="152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71FA789B-291E-4A38-94F8-BC93C16C77CD}"/>
                    </a:ext>
                  </a:extLst>
                </p:cNvPr>
                <p:cNvCxnSpPr>
                  <a:cxnSpLocks/>
                </p:cNvCxnSpPr>
                <p:nvPr/>
              </p:nvCxnSpPr>
              <p:spPr>
                <a:xfrm>
                  <a:off x="3615435" y="704440"/>
                  <a:ext cx="11576" cy="7919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4BC1D0D7-142D-482F-81ED-7C15D4FBEEFB}"/>
                    </a:ext>
                  </a:extLst>
                </p:cNvPr>
                <p:cNvCxnSpPr>
                  <a:cxnSpLocks/>
                </p:cNvCxnSpPr>
                <p:nvPr/>
              </p:nvCxnSpPr>
              <p:spPr>
                <a:xfrm>
                  <a:off x="8028935" y="704441"/>
                  <a:ext cx="14225" cy="93377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4" name="矩形: 圓角 63">
                <a:extLst>
                  <a:ext uri="{FF2B5EF4-FFF2-40B4-BE49-F238E27FC236}">
                    <a16:creationId xmlns:a16="http://schemas.microsoft.com/office/drawing/2014/main" id="{11CC53DD-ECE5-40A6-924D-9194D7E3B7C0}"/>
                  </a:ext>
                </a:extLst>
              </p:cNvPr>
              <p:cNvSpPr/>
              <p:nvPr/>
            </p:nvSpPr>
            <p:spPr>
              <a:xfrm>
                <a:off x="2300738" y="2122272"/>
                <a:ext cx="2448348" cy="162584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65" name="圖片 64">
                <a:extLst>
                  <a:ext uri="{FF2B5EF4-FFF2-40B4-BE49-F238E27FC236}">
                    <a16:creationId xmlns:a16="http://schemas.microsoft.com/office/drawing/2014/main" id="{E496159A-9A53-41F1-9236-593976893667}"/>
                  </a:ext>
                </a:extLst>
              </p:cNvPr>
              <p:cNvPicPr/>
              <p:nvPr/>
            </p:nvPicPr>
            <p:blipFill>
              <a:blip r:embed="rId12" cstate="print">
                <a:extLst>
                  <a:ext uri="{BEBA8EAE-BF5A-486C-A8C5-ECC9F3942E4B}">
                    <a14:imgProps xmlns:a14="http://schemas.microsoft.com/office/drawing/2010/main">
                      <a14:imgLayer r:embed="rId13">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847887" y="2383502"/>
                <a:ext cx="752941" cy="816303"/>
              </a:xfrm>
              <a:prstGeom prst="rect">
                <a:avLst/>
              </a:prstGeom>
            </p:spPr>
          </p:pic>
          <p:pic>
            <p:nvPicPr>
              <p:cNvPr id="66" name="圖片 65">
                <a:extLst>
                  <a:ext uri="{FF2B5EF4-FFF2-40B4-BE49-F238E27FC236}">
                    <a16:creationId xmlns:a16="http://schemas.microsoft.com/office/drawing/2014/main" id="{2B849FC7-4C91-44EE-B02B-064C0EBE4D46}"/>
                  </a:ext>
                </a:extLst>
              </p:cNvPr>
              <p:cNvPicPr/>
              <p:nvPr/>
            </p:nvPicPr>
            <p:blipFill>
              <a:blip r:embed="rId12" cstate="print">
                <a:extLst>
                  <a:ext uri="{BEBA8EAE-BF5A-486C-A8C5-ECC9F3942E4B}">
                    <a14:imgProps xmlns:a14="http://schemas.microsoft.com/office/drawing/2010/main">
                      <a14:imgLayer r:embed="rId13">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148441" y="2383502"/>
                <a:ext cx="752941" cy="816303"/>
              </a:xfrm>
              <a:prstGeom prst="rect">
                <a:avLst/>
              </a:prstGeom>
            </p:spPr>
          </p:pic>
          <p:pic>
            <p:nvPicPr>
              <p:cNvPr id="67" name="圖片 66">
                <a:extLst>
                  <a:ext uri="{FF2B5EF4-FFF2-40B4-BE49-F238E27FC236}">
                    <a16:creationId xmlns:a16="http://schemas.microsoft.com/office/drawing/2014/main" id="{A35DE28D-0501-4DA0-AB39-DF7C10B7263C}"/>
                  </a:ext>
                </a:extLst>
              </p:cNvPr>
              <p:cNvPicPr/>
              <p:nvPr/>
            </p:nvPicPr>
            <p:blipFill>
              <a:blip r:embed="rId12" cstate="print">
                <a:extLst>
                  <a:ext uri="{BEBA8EAE-BF5A-486C-A8C5-ECC9F3942E4B}">
                    <a14:imgProps xmlns:a14="http://schemas.microsoft.com/office/drawing/2010/main">
                      <a14:imgLayer r:embed="rId13">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445449" y="2383502"/>
                <a:ext cx="752941" cy="816303"/>
              </a:xfrm>
              <a:prstGeom prst="rect">
                <a:avLst/>
              </a:prstGeom>
            </p:spPr>
          </p:pic>
          <p:sp>
            <p:nvSpPr>
              <p:cNvPr id="68" name="文字方塊 67">
                <a:extLst>
                  <a:ext uri="{FF2B5EF4-FFF2-40B4-BE49-F238E27FC236}">
                    <a16:creationId xmlns:a16="http://schemas.microsoft.com/office/drawing/2014/main" id="{172ED5E0-DC23-4A1A-9D38-7A33FC322E46}"/>
                  </a:ext>
                </a:extLst>
              </p:cNvPr>
              <p:cNvSpPr txBox="1"/>
              <p:nvPr/>
            </p:nvSpPr>
            <p:spPr>
              <a:xfrm>
                <a:off x="2534074" y="3204841"/>
                <a:ext cx="568367" cy="338555"/>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JN1</a:t>
                </a:r>
                <a:endParaRPr lang="zh-TW" altLang="en-US" sz="1050" dirty="0">
                  <a:solidFill>
                    <a:prstClr val="black"/>
                  </a:solidFill>
                  <a:latin typeface="Calibri" panose="020F0502020204030204"/>
                  <a:ea typeface="新細明體" panose="02020500000000000000" pitchFamily="18" charset="-120"/>
                </a:endParaRPr>
              </a:p>
            </p:txBody>
          </p:sp>
          <p:sp>
            <p:nvSpPr>
              <p:cNvPr id="69" name="文字方塊 68">
                <a:extLst>
                  <a:ext uri="{FF2B5EF4-FFF2-40B4-BE49-F238E27FC236}">
                    <a16:creationId xmlns:a16="http://schemas.microsoft.com/office/drawing/2014/main" id="{6820C5D7-5AF4-48C2-A151-08D4BF3DABEF}"/>
                  </a:ext>
                </a:extLst>
              </p:cNvPr>
              <p:cNvSpPr txBox="1"/>
              <p:nvPr/>
            </p:nvSpPr>
            <p:spPr>
              <a:xfrm>
                <a:off x="2604834" y="3863639"/>
                <a:ext cx="1748771" cy="400109"/>
              </a:xfrm>
              <a:prstGeom prst="rect">
                <a:avLst/>
              </a:prstGeom>
              <a:noFill/>
            </p:spPr>
            <p:txBody>
              <a:bodyPr wrap="non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Journal</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70" name="文字方塊 69">
                <a:extLst>
                  <a:ext uri="{FF2B5EF4-FFF2-40B4-BE49-F238E27FC236}">
                    <a16:creationId xmlns:a16="http://schemas.microsoft.com/office/drawing/2014/main" id="{98ACE9A7-C249-4886-8894-34714EC2A465}"/>
                  </a:ext>
                </a:extLst>
              </p:cNvPr>
              <p:cNvSpPr txBox="1"/>
              <p:nvPr/>
            </p:nvSpPr>
            <p:spPr>
              <a:xfrm>
                <a:off x="3122995" y="3204841"/>
                <a:ext cx="673377" cy="338555"/>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JN2</a:t>
                </a:r>
                <a:endParaRPr lang="zh-TW" altLang="en-US" sz="1050" dirty="0">
                  <a:solidFill>
                    <a:prstClr val="black"/>
                  </a:solidFill>
                  <a:latin typeface="Calibri" panose="020F0502020204030204"/>
                  <a:ea typeface="新細明體" panose="02020500000000000000" pitchFamily="18" charset="-120"/>
                </a:endParaRPr>
              </a:p>
            </p:txBody>
          </p:sp>
          <p:sp>
            <p:nvSpPr>
              <p:cNvPr id="71" name="文字方塊 70">
                <a:extLst>
                  <a:ext uri="{FF2B5EF4-FFF2-40B4-BE49-F238E27FC236}">
                    <a16:creationId xmlns:a16="http://schemas.microsoft.com/office/drawing/2014/main" id="{6034B58D-840B-4121-901C-6AB89D81C0C8}"/>
                  </a:ext>
                </a:extLst>
              </p:cNvPr>
              <p:cNvSpPr txBox="1"/>
              <p:nvPr/>
            </p:nvSpPr>
            <p:spPr>
              <a:xfrm>
                <a:off x="3845863" y="3204841"/>
                <a:ext cx="638713" cy="338555"/>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JN3</a:t>
                </a:r>
                <a:endParaRPr lang="zh-TW" altLang="en-US" sz="1050" dirty="0">
                  <a:solidFill>
                    <a:prstClr val="black"/>
                  </a:solidFill>
                  <a:latin typeface="Calibri" panose="020F0502020204030204"/>
                  <a:ea typeface="新細明體" panose="02020500000000000000" pitchFamily="18" charset="-120"/>
                </a:endParaRPr>
              </a:p>
            </p:txBody>
          </p:sp>
          <p:grpSp>
            <p:nvGrpSpPr>
              <p:cNvPr id="72" name="群組 71">
                <a:extLst>
                  <a:ext uri="{FF2B5EF4-FFF2-40B4-BE49-F238E27FC236}">
                    <a16:creationId xmlns:a16="http://schemas.microsoft.com/office/drawing/2014/main" id="{283450D2-3668-4E05-8771-59EA01865F9F}"/>
                  </a:ext>
                </a:extLst>
              </p:cNvPr>
              <p:cNvGrpSpPr/>
              <p:nvPr/>
            </p:nvGrpSpPr>
            <p:grpSpPr>
              <a:xfrm>
                <a:off x="1935290" y="2014936"/>
                <a:ext cx="3232212" cy="1769844"/>
                <a:chOff x="1973126" y="1952290"/>
                <a:chExt cx="3203576" cy="1861772"/>
              </a:xfrm>
            </p:grpSpPr>
            <p:sp>
              <p:nvSpPr>
                <p:cNvPr id="75" name="箭號: 圓形 74">
                  <a:extLst>
                    <a:ext uri="{FF2B5EF4-FFF2-40B4-BE49-F238E27FC236}">
                      <a16:creationId xmlns:a16="http://schemas.microsoft.com/office/drawing/2014/main" id="{E8E79532-8C75-4763-B324-9EAF4DD73798}"/>
                    </a:ext>
                  </a:extLst>
                </p:cNvPr>
                <p:cNvSpPr/>
                <p:nvPr/>
              </p:nvSpPr>
              <p:spPr>
                <a:xfrm rot="11971822" flipV="1">
                  <a:off x="1982387" y="1982869"/>
                  <a:ext cx="693576" cy="96961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76" name="箭號: 圓形 75">
                  <a:extLst>
                    <a:ext uri="{FF2B5EF4-FFF2-40B4-BE49-F238E27FC236}">
                      <a16:creationId xmlns:a16="http://schemas.microsoft.com/office/drawing/2014/main" id="{78E3A509-6815-4B9B-90B6-926A7E208DE3}"/>
                    </a:ext>
                  </a:extLst>
                </p:cNvPr>
                <p:cNvSpPr/>
                <p:nvPr/>
              </p:nvSpPr>
              <p:spPr>
                <a:xfrm rot="434111" flipV="1">
                  <a:off x="1973126" y="2814130"/>
                  <a:ext cx="693576" cy="78483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77" name="箭號: 圓形 76">
                  <a:extLst>
                    <a:ext uri="{FF2B5EF4-FFF2-40B4-BE49-F238E27FC236}">
                      <a16:creationId xmlns:a16="http://schemas.microsoft.com/office/drawing/2014/main" id="{524659A1-116C-4AD7-8C72-269675DBD3B5}"/>
                    </a:ext>
                  </a:extLst>
                </p:cNvPr>
                <p:cNvSpPr/>
                <p:nvPr/>
              </p:nvSpPr>
              <p:spPr>
                <a:xfrm rot="996893" flipH="1" flipV="1">
                  <a:off x="4398900" y="2803508"/>
                  <a:ext cx="777802" cy="101055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78" name="箭號: 圓形 77">
                  <a:extLst>
                    <a:ext uri="{FF2B5EF4-FFF2-40B4-BE49-F238E27FC236}">
                      <a16:creationId xmlns:a16="http://schemas.microsoft.com/office/drawing/2014/main" id="{B8B84E07-64B9-438A-9D5D-95CE8CF7BBB4}"/>
                    </a:ext>
                  </a:extLst>
                </p:cNvPr>
                <p:cNvSpPr/>
                <p:nvPr/>
              </p:nvSpPr>
              <p:spPr>
                <a:xfrm rot="11971822" flipH="1" flipV="1">
                  <a:off x="4334536" y="1952290"/>
                  <a:ext cx="788801" cy="969611"/>
                </a:xfrm>
                <a:prstGeom prst="circularArrow">
                  <a:avLst>
                    <a:gd name="adj1" fmla="val 12500"/>
                    <a:gd name="adj2" fmla="val 1142319"/>
                    <a:gd name="adj3" fmla="val 20457681"/>
                    <a:gd name="adj4" fmla="val 11279287"/>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grpSp>
          <p:cxnSp>
            <p:nvCxnSpPr>
              <p:cNvPr id="74" name="直線接點 73">
                <a:extLst>
                  <a:ext uri="{FF2B5EF4-FFF2-40B4-BE49-F238E27FC236}">
                    <a16:creationId xmlns:a16="http://schemas.microsoft.com/office/drawing/2014/main" id="{94B29EB5-5B19-4993-ADAE-289AACBE2A08}"/>
                  </a:ext>
                </a:extLst>
              </p:cNvPr>
              <p:cNvCxnSpPr>
                <a:cxnSpLocks/>
              </p:cNvCxnSpPr>
              <p:nvPr/>
            </p:nvCxnSpPr>
            <p:spPr>
              <a:xfrm>
                <a:off x="3659886" y="4852395"/>
                <a:ext cx="0" cy="8962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20" name="矩形 119">
              <a:extLst>
                <a:ext uri="{FF2B5EF4-FFF2-40B4-BE49-F238E27FC236}">
                  <a16:creationId xmlns:a16="http://schemas.microsoft.com/office/drawing/2014/main" id="{99585016-D95C-475B-9E42-8C9CB432451E}"/>
                </a:ext>
              </a:extLst>
            </p:cNvPr>
            <p:cNvSpPr/>
            <p:nvPr/>
          </p:nvSpPr>
          <p:spPr>
            <a:xfrm>
              <a:off x="5513383" y="2765056"/>
              <a:ext cx="1167307" cy="307777"/>
            </a:xfrm>
            <a:prstGeom prst="rect">
              <a:avLst/>
            </a:prstGeom>
          </p:spPr>
          <p:txBody>
            <a:bodyPr wrap="none">
              <a:spAutoFit/>
            </a:bodyPr>
            <a:lstStyle/>
            <a:p>
              <a:pPr defTabSz="685800"/>
              <a:r>
                <a:rPr lang="en-US" altLang="zh-TW" sz="1350" dirty="0">
                  <a:solidFill>
                    <a:prstClr val="black"/>
                  </a:solidFill>
                  <a:latin typeface="微軟正黑體" panose="020B0604030504040204" pitchFamily="34" charset="-120"/>
                  <a:ea typeface="微軟正黑體" panose="020B0604030504040204" pitchFamily="34" charset="-120"/>
                </a:rPr>
                <a:t>Name</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grpSp>
      <p:grpSp>
        <p:nvGrpSpPr>
          <p:cNvPr id="362" name="群組 361">
            <a:extLst>
              <a:ext uri="{FF2B5EF4-FFF2-40B4-BE49-F238E27FC236}">
                <a16:creationId xmlns:a16="http://schemas.microsoft.com/office/drawing/2014/main" id="{67CF54D2-C001-4B40-97A7-3E4C81771DA5}"/>
              </a:ext>
            </a:extLst>
          </p:cNvPr>
          <p:cNvGrpSpPr/>
          <p:nvPr/>
        </p:nvGrpSpPr>
        <p:grpSpPr>
          <a:xfrm>
            <a:off x="3552532" y="1409522"/>
            <a:ext cx="6637299" cy="4958958"/>
            <a:chOff x="2382760" y="1297191"/>
            <a:chExt cx="6637299" cy="4958958"/>
          </a:xfrm>
        </p:grpSpPr>
        <p:grpSp>
          <p:nvGrpSpPr>
            <p:cNvPr id="363" name="群組 362">
              <a:extLst>
                <a:ext uri="{FF2B5EF4-FFF2-40B4-BE49-F238E27FC236}">
                  <a16:creationId xmlns:a16="http://schemas.microsoft.com/office/drawing/2014/main" id="{5CEECB17-3F8A-4647-9111-35DE38BABAFF}"/>
                </a:ext>
              </a:extLst>
            </p:cNvPr>
            <p:cNvGrpSpPr/>
            <p:nvPr/>
          </p:nvGrpSpPr>
          <p:grpSpPr>
            <a:xfrm>
              <a:off x="2382760" y="2054455"/>
              <a:ext cx="6637299" cy="4201694"/>
              <a:chOff x="1584131" y="651370"/>
              <a:chExt cx="8849732" cy="5602258"/>
            </a:xfrm>
          </p:grpSpPr>
          <p:grpSp>
            <p:nvGrpSpPr>
              <p:cNvPr id="369" name="群組 368">
                <a:extLst>
                  <a:ext uri="{FF2B5EF4-FFF2-40B4-BE49-F238E27FC236}">
                    <a16:creationId xmlns:a16="http://schemas.microsoft.com/office/drawing/2014/main" id="{194FBC7E-E064-4DBC-A63B-BAC4CBA6BED4}"/>
                  </a:ext>
                </a:extLst>
              </p:cNvPr>
              <p:cNvGrpSpPr/>
              <p:nvPr/>
            </p:nvGrpSpPr>
            <p:grpSpPr>
              <a:xfrm>
                <a:off x="6953748" y="1278080"/>
                <a:ext cx="3448720" cy="2276700"/>
                <a:chOff x="2928677" y="-2228675"/>
                <a:chExt cx="3405351" cy="1546890"/>
              </a:xfrm>
            </p:grpSpPr>
            <p:sp>
              <p:nvSpPr>
                <p:cNvPr id="395" name="矩形: 圓角 394">
                  <a:extLst>
                    <a:ext uri="{FF2B5EF4-FFF2-40B4-BE49-F238E27FC236}">
                      <a16:creationId xmlns:a16="http://schemas.microsoft.com/office/drawing/2014/main" id="{C9A6553E-6284-408F-80DD-14063F4C030B}"/>
                    </a:ext>
                  </a:extLst>
                </p:cNvPr>
                <p:cNvSpPr/>
                <p:nvPr/>
              </p:nvSpPr>
              <p:spPr>
                <a:xfrm>
                  <a:off x="2928677" y="-2228675"/>
                  <a:ext cx="3405351" cy="154689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396" name="文字方塊 395">
                  <a:extLst>
                    <a:ext uri="{FF2B5EF4-FFF2-40B4-BE49-F238E27FC236}">
                      <a16:creationId xmlns:a16="http://schemas.microsoft.com/office/drawing/2014/main" id="{E55A8E36-C9D6-4C0F-B255-F877E3930223}"/>
                    </a:ext>
                  </a:extLst>
                </p:cNvPr>
                <p:cNvSpPr txBox="1"/>
                <p:nvPr/>
              </p:nvSpPr>
              <p:spPr>
                <a:xfrm>
                  <a:off x="3865090" y="-2197455"/>
                  <a:ext cx="2025870" cy="271852"/>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Name</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397" name="圖形 396">
                  <a:extLst>
                    <a:ext uri="{FF2B5EF4-FFF2-40B4-BE49-F238E27FC236}">
                      <a16:creationId xmlns:a16="http://schemas.microsoft.com/office/drawing/2014/main" id="{E625991D-7867-4C6A-8B69-2F0D35DF5B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2639" y="-1888717"/>
                  <a:ext cx="915712" cy="915712"/>
                </a:xfrm>
                <a:prstGeom prst="rect">
                  <a:avLst/>
                </a:prstGeom>
              </p:spPr>
            </p:pic>
            <p:pic>
              <p:nvPicPr>
                <p:cNvPr id="398" name="圖形 397">
                  <a:extLst>
                    <a:ext uri="{FF2B5EF4-FFF2-40B4-BE49-F238E27FC236}">
                      <a16:creationId xmlns:a16="http://schemas.microsoft.com/office/drawing/2014/main" id="{E433366E-30BA-4562-9362-ABFB4FB9B0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4728" y="-1892874"/>
                  <a:ext cx="915712" cy="915712"/>
                </a:xfrm>
                <a:prstGeom prst="rect">
                  <a:avLst/>
                </a:prstGeom>
              </p:spPr>
            </p:pic>
          </p:grpSp>
          <p:grpSp>
            <p:nvGrpSpPr>
              <p:cNvPr id="370" name="群組 369">
                <a:extLst>
                  <a:ext uri="{FF2B5EF4-FFF2-40B4-BE49-F238E27FC236}">
                    <a16:creationId xmlns:a16="http://schemas.microsoft.com/office/drawing/2014/main" id="{F470491E-0E19-49FF-8CC8-578BB6126D79}"/>
                  </a:ext>
                </a:extLst>
              </p:cNvPr>
              <p:cNvGrpSpPr/>
              <p:nvPr/>
            </p:nvGrpSpPr>
            <p:grpSpPr>
              <a:xfrm>
                <a:off x="6858463" y="3845318"/>
                <a:ext cx="3575400" cy="2276701"/>
                <a:chOff x="8094726" y="-1703925"/>
                <a:chExt cx="3279228" cy="1821185"/>
              </a:xfrm>
            </p:grpSpPr>
            <p:sp>
              <p:nvSpPr>
                <p:cNvPr id="391" name="矩形: 圓角 390">
                  <a:extLst>
                    <a:ext uri="{FF2B5EF4-FFF2-40B4-BE49-F238E27FC236}">
                      <a16:creationId xmlns:a16="http://schemas.microsoft.com/office/drawing/2014/main" id="{EC92EE1B-93C4-44A3-95DB-9E00D9E94E28}"/>
                    </a:ext>
                  </a:extLst>
                </p:cNvPr>
                <p:cNvSpPr/>
                <p:nvPr/>
              </p:nvSpPr>
              <p:spPr>
                <a:xfrm>
                  <a:off x="8094726" y="-1703925"/>
                  <a:ext cx="3279228" cy="182118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392" name="文字方塊 391">
                  <a:extLst>
                    <a:ext uri="{FF2B5EF4-FFF2-40B4-BE49-F238E27FC236}">
                      <a16:creationId xmlns:a16="http://schemas.microsoft.com/office/drawing/2014/main" id="{53570DB7-284F-45A4-AB87-0D8FA3B4B21B}"/>
                    </a:ext>
                  </a:extLst>
                </p:cNvPr>
                <p:cNvSpPr txBox="1"/>
                <p:nvPr/>
              </p:nvSpPr>
              <p:spPr>
                <a:xfrm>
                  <a:off x="8651786" y="-1636664"/>
                  <a:ext cx="2112580" cy="320057"/>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Resource Manager</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393" name="圖形 392">
                  <a:extLst>
                    <a:ext uri="{FF2B5EF4-FFF2-40B4-BE49-F238E27FC236}">
                      <a16:creationId xmlns:a16="http://schemas.microsoft.com/office/drawing/2014/main" id="{918B217F-8585-4389-A5E5-706BAF28A1C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3477" y="-1226041"/>
                  <a:ext cx="961696" cy="961696"/>
                </a:xfrm>
                <a:prstGeom prst="rect">
                  <a:avLst/>
                </a:prstGeom>
              </p:spPr>
            </p:pic>
            <p:pic>
              <p:nvPicPr>
                <p:cNvPr id="394" name="圖形 393">
                  <a:extLst>
                    <a:ext uri="{FF2B5EF4-FFF2-40B4-BE49-F238E27FC236}">
                      <a16:creationId xmlns:a16="http://schemas.microsoft.com/office/drawing/2014/main" id="{5362EF76-E143-4C20-BD98-EB4333B3135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3639" y="-1262633"/>
                  <a:ext cx="961696" cy="961696"/>
                </a:xfrm>
                <a:prstGeom prst="rect">
                  <a:avLst/>
                </a:prstGeom>
              </p:spPr>
            </p:pic>
          </p:grpSp>
          <p:cxnSp>
            <p:nvCxnSpPr>
              <p:cNvPr id="371" name="直線接點 370">
                <a:extLst>
                  <a:ext uri="{FF2B5EF4-FFF2-40B4-BE49-F238E27FC236}">
                    <a16:creationId xmlns:a16="http://schemas.microsoft.com/office/drawing/2014/main" id="{D4D39674-1B2E-4EDB-A445-07DAAC415A04}"/>
                  </a:ext>
                </a:extLst>
              </p:cNvPr>
              <p:cNvCxnSpPr>
                <a:cxnSpLocks/>
                <a:endCxn id="395" idx="1"/>
              </p:cNvCxnSpPr>
              <p:nvPr/>
            </p:nvCxnSpPr>
            <p:spPr>
              <a:xfrm>
                <a:off x="3905528" y="2148114"/>
                <a:ext cx="3048220" cy="268317"/>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72" name="群組 371">
                <a:extLst>
                  <a:ext uri="{FF2B5EF4-FFF2-40B4-BE49-F238E27FC236}">
                    <a16:creationId xmlns:a16="http://schemas.microsoft.com/office/drawing/2014/main" id="{57CBCC57-F81B-4CFF-A46C-58089868B250}"/>
                  </a:ext>
                </a:extLst>
              </p:cNvPr>
              <p:cNvGrpSpPr/>
              <p:nvPr/>
            </p:nvGrpSpPr>
            <p:grpSpPr>
              <a:xfrm>
                <a:off x="1633689" y="1361404"/>
                <a:ext cx="2475304" cy="1620426"/>
                <a:chOff x="1265299" y="1448035"/>
                <a:chExt cx="1964787" cy="1337278"/>
              </a:xfrm>
            </p:grpSpPr>
            <p:sp>
              <p:nvSpPr>
                <p:cNvPr id="388" name="矩形: 圓角 387">
                  <a:extLst>
                    <a:ext uri="{FF2B5EF4-FFF2-40B4-BE49-F238E27FC236}">
                      <a16:creationId xmlns:a16="http://schemas.microsoft.com/office/drawing/2014/main" id="{AA4F6287-CF14-46EF-A50C-1118BD15BB99}"/>
                    </a:ext>
                  </a:extLst>
                </p:cNvPr>
                <p:cNvSpPr/>
                <p:nvPr/>
              </p:nvSpPr>
              <p:spPr>
                <a:xfrm>
                  <a:off x="1265299" y="1448035"/>
                  <a:ext cx="1835222" cy="133727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389" name="圖片 388">
                  <a:extLst>
                    <a:ext uri="{FF2B5EF4-FFF2-40B4-BE49-F238E27FC236}">
                      <a16:creationId xmlns:a16="http://schemas.microsoft.com/office/drawing/2014/main" id="{493B0B1E-2B1F-4F32-ABCC-884BC3B8D31A}"/>
                    </a:ext>
                  </a:extLst>
                </p:cNvPr>
                <p:cNvPicPr/>
                <p:nvPr/>
              </p:nvPicPr>
              <p:blipFill>
                <a:blip r:embed="rId14" cstate="print">
                  <a:extLst>
                    <a:ext uri="{BEBA8EAE-BF5A-486C-A8C5-ECC9F3942E4B}">
                      <a14:imgProps xmlns:a14="http://schemas.microsoft.com/office/drawing/2010/main">
                        <a14:imgLayer r:embed="rId15">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018555" y="1504070"/>
                  <a:ext cx="1211531" cy="1233877"/>
                </a:xfrm>
                <a:prstGeom prst="rect">
                  <a:avLst/>
                </a:prstGeom>
              </p:spPr>
            </p:pic>
            <p:sp>
              <p:nvSpPr>
                <p:cNvPr id="390" name="文字方塊 389">
                  <a:extLst>
                    <a:ext uri="{FF2B5EF4-FFF2-40B4-BE49-F238E27FC236}">
                      <a16:creationId xmlns:a16="http://schemas.microsoft.com/office/drawing/2014/main" id="{8242442C-850E-49BA-81E6-13DFCE703351}"/>
                    </a:ext>
                  </a:extLst>
                </p:cNvPr>
                <p:cNvSpPr txBox="1"/>
                <p:nvPr/>
              </p:nvSpPr>
              <p:spPr>
                <a:xfrm>
                  <a:off x="1293761" y="2018858"/>
                  <a:ext cx="1123771" cy="279397"/>
                </a:xfrm>
                <a:prstGeom prst="rect">
                  <a:avLst/>
                </a:prstGeom>
                <a:noFill/>
              </p:spPr>
              <p:txBody>
                <a:bodyPr wrap="square" rtlCol="0">
                  <a:spAutoFit/>
                </a:bodyPr>
                <a:lstStyle/>
                <a:p>
                  <a:pPr defTabSz="685800" latinLnBrk="0"/>
                  <a:r>
                    <a:rPr lang="en-US" altLang="zh-TW" sz="1050" dirty="0">
                      <a:solidFill>
                        <a:prstClr val="black"/>
                      </a:solidFill>
                      <a:latin typeface="微軟正黑體" panose="020B0604030504040204" pitchFamily="34" charset="-120"/>
                      <a:ea typeface="微軟正黑體" panose="020B0604030504040204" pitchFamily="34" charset="-120"/>
                    </a:rPr>
                    <a:t>Zookeeper1</a:t>
                  </a:r>
                  <a:endParaRPr lang="zh-TW" altLang="en-US" sz="1050" dirty="0">
                    <a:solidFill>
                      <a:prstClr val="black"/>
                    </a:solidFill>
                    <a:latin typeface="微軟正黑體" panose="020B0604030504040204" pitchFamily="34" charset="-120"/>
                    <a:ea typeface="微軟正黑體" panose="020B0604030504040204" pitchFamily="34" charset="-120"/>
                  </a:endParaRPr>
                </a:p>
              </p:txBody>
            </p:sp>
          </p:grpSp>
          <p:sp>
            <p:nvSpPr>
              <p:cNvPr id="373" name="文字方塊 372">
                <a:extLst>
                  <a:ext uri="{FF2B5EF4-FFF2-40B4-BE49-F238E27FC236}">
                    <a16:creationId xmlns:a16="http://schemas.microsoft.com/office/drawing/2014/main" id="{5D50455E-4A6A-428B-AD1E-0FD8B67A7570}"/>
                  </a:ext>
                </a:extLst>
              </p:cNvPr>
              <p:cNvSpPr txBox="1"/>
              <p:nvPr/>
            </p:nvSpPr>
            <p:spPr>
              <a:xfrm>
                <a:off x="1584131" y="651370"/>
                <a:ext cx="1416799" cy="400109"/>
              </a:xfrm>
              <a:prstGeom prst="rect">
                <a:avLst/>
              </a:prstGeom>
              <a:noFill/>
            </p:spPr>
            <p:txBody>
              <a:bodyPr wrap="non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Zookeeper</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cxnSp>
            <p:nvCxnSpPr>
              <p:cNvPr id="374" name="直線接點 373">
                <a:extLst>
                  <a:ext uri="{FF2B5EF4-FFF2-40B4-BE49-F238E27FC236}">
                    <a16:creationId xmlns:a16="http://schemas.microsoft.com/office/drawing/2014/main" id="{924B51FF-A2EC-4834-8DFB-8A1483C7A481}"/>
                  </a:ext>
                </a:extLst>
              </p:cNvPr>
              <p:cNvCxnSpPr>
                <a:cxnSpLocks/>
              </p:cNvCxnSpPr>
              <p:nvPr/>
            </p:nvCxnSpPr>
            <p:spPr>
              <a:xfrm>
                <a:off x="3934638" y="3938527"/>
                <a:ext cx="2875010" cy="102074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75" name="文字方塊 374">
                <a:extLst>
                  <a:ext uri="{FF2B5EF4-FFF2-40B4-BE49-F238E27FC236}">
                    <a16:creationId xmlns:a16="http://schemas.microsoft.com/office/drawing/2014/main" id="{BF73777C-EF90-4270-AD91-88CDD5031D2E}"/>
                  </a:ext>
                </a:extLst>
              </p:cNvPr>
              <p:cNvSpPr txBox="1"/>
              <p:nvPr/>
            </p:nvSpPr>
            <p:spPr>
              <a:xfrm>
                <a:off x="4733256" y="1282781"/>
                <a:ext cx="1874275" cy="779700"/>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   </a:t>
                </a:r>
                <a:r>
                  <a:rPr lang="en-US" altLang="zh-TW" sz="1600" b="1" dirty="0">
                    <a:solidFill>
                      <a:srgbClr val="FF0000"/>
                    </a:solidFill>
                    <a:latin typeface="微軟正黑體" panose="020B0604030504040204" pitchFamily="34" charset="-120"/>
                    <a:ea typeface="微軟正黑體" panose="020B0604030504040204" pitchFamily="34" charset="-120"/>
                  </a:rPr>
                  <a:t>Failover </a:t>
                </a:r>
              </a:p>
              <a:p>
                <a:pPr defTabSz="685800" latinLnBrk="0"/>
                <a:r>
                  <a:rPr lang="en-US" altLang="zh-TW" sz="1600" b="1" dirty="0">
                    <a:solidFill>
                      <a:srgbClr val="FF0000"/>
                    </a:solidFill>
                    <a:latin typeface="微軟正黑體" panose="020B0604030504040204" pitchFamily="34" charset="-120"/>
                    <a:ea typeface="微軟正黑體" panose="020B0604030504040204" pitchFamily="34" charset="-120"/>
                  </a:rPr>
                  <a:t>Controller</a:t>
                </a:r>
                <a:endParaRPr lang="zh-TW" altLang="en-US" sz="1600" b="1" dirty="0">
                  <a:solidFill>
                    <a:srgbClr val="FF0000"/>
                  </a:solidFill>
                  <a:latin typeface="微軟正黑體" panose="020B0604030504040204" pitchFamily="34" charset="-120"/>
                  <a:ea typeface="微軟正黑體" panose="020B0604030504040204" pitchFamily="34" charset="-120"/>
                </a:endParaRPr>
              </a:p>
            </p:txBody>
          </p:sp>
          <p:cxnSp>
            <p:nvCxnSpPr>
              <p:cNvPr id="376" name="直線接點 375">
                <a:extLst>
                  <a:ext uri="{FF2B5EF4-FFF2-40B4-BE49-F238E27FC236}">
                    <a16:creationId xmlns:a16="http://schemas.microsoft.com/office/drawing/2014/main" id="{40E083F1-7022-4763-A382-D9B3DB5D1EF3}"/>
                  </a:ext>
                </a:extLst>
              </p:cNvPr>
              <p:cNvCxnSpPr>
                <a:cxnSpLocks/>
                <a:endCxn id="395" idx="1"/>
              </p:cNvCxnSpPr>
              <p:nvPr/>
            </p:nvCxnSpPr>
            <p:spPr>
              <a:xfrm flipV="1">
                <a:off x="3947839" y="2416431"/>
                <a:ext cx="3005909" cy="147859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77" name="群組 376">
                <a:extLst>
                  <a:ext uri="{FF2B5EF4-FFF2-40B4-BE49-F238E27FC236}">
                    <a16:creationId xmlns:a16="http://schemas.microsoft.com/office/drawing/2014/main" id="{57EBC1B9-FD8C-49FC-B011-854EC57550A6}"/>
                  </a:ext>
                </a:extLst>
              </p:cNvPr>
              <p:cNvGrpSpPr/>
              <p:nvPr/>
            </p:nvGrpSpPr>
            <p:grpSpPr>
              <a:xfrm>
                <a:off x="1620251" y="2997552"/>
                <a:ext cx="2475304" cy="1620426"/>
                <a:chOff x="1265299" y="1448035"/>
                <a:chExt cx="1964787" cy="1337278"/>
              </a:xfrm>
            </p:grpSpPr>
            <p:sp>
              <p:nvSpPr>
                <p:cNvPr id="385" name="矩形: 圓角 384">
                  <a:extLst>
                    <a:ext uri="{FF2B5EF4-FFF2-40B4-BE49-F238E27FC236}">
                      <a16:creationId xmlns:a16="http://schemas.microsoft.com/office/drawing/2014/main" id="{02E322D0-C3D9-4943-B014-43C39454B0EB}"/>
                    </a:ext>
                  </a:extLst>
                </p:cNvPr>
                <p:cNvSpPr/>
                <p:nvPr/>
              </p:nvSpPr>
              <p:spPr>
                <a:xfrm>
                  <a:off x="1265299" y="1448035"/>
                  <a:ext cx="1835222" cy="133727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386" name="圖片 385">
                  <a:extLst>
                    <a:ext uri="{FF2B5EF4-FFF2-40B4-BE49-F238E27FC236}">
                      <a16:creationId xmlns:a16="http://schemas.microsoft.com/office/drawing/2014/main" id="{F3A70820-B3D9-44C5-8C2B-D14BE65CD881}"/>
                    </a:ext>
                  </a:extLst>
                </p:cNvPr>
                <p:cNvPicPr/>
                <p:nvPr/>
              </p:nvPicPr>
              <p:blipFill>
                <a:blip r:embed="rId14" cstate="print">
                  <a:extLst>
                    <a:ext uri="{BEBA8EAE-BF5A-486C-A8C5-ECC9F3942E4B}">
                      <a14:imgProps xmlns:a14="http://schemas.microsoft.com/office/drawing/2010/main">
                        <a14:imgLayer r:embed="rId15">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018555" y="1504070"/>
                  <a:ext cx="1211531" cy="1233877"/>
                </a:xfrm>
                <a:prstGeom prst="rect">
                  <a:avLst/>
                </a:prstGeom>
              </p:spPr>
            </p:pic>
            <p:sp>
              <p:nvSpPr>
                <p:cNvPr id="387" name="文字方塊 386">
                  <a:extLst>
                    <a:ext uri="{FF2B5EF4-FFF2-40B4-BE49-F238E27FC236}">
                      <a16:creationId xmlns:a16="http://schemas.microsoft.com/office/drawing/2014/main" id="{058DA69B-6547-4409-AE98-057A2A69560F}"/>
                    </a:ext>
                  </a:extLst>
                </p:cNvPr>
                <p:cNvSpPr txBox="1"/>
                <p:nvPr/>
              </p:nvSpPr>
              <p:spPr>
                <a:xfrm>
                  <a:off x="1304514" y="1985320"/>
                  <a:ext cx="1123771" cy="279397"/>
                </a:xfrm>
                <a:prstGeom prst="rect">
                  <a:avLst/>
                </a:prstGeom>
                <a:noFill/>
              </p:spPr>
              <p:txBody>
                <a:bodyPr wrap="square" rtlCol="0">
                  <a:spAutoFit/>
                </a:bodyPr>
                <a:lstStyle/>
                <a:p>
                  <a:pPr defTabSz="685800" latinLnBrk="0"/>
                  <a:r>
                    <a:rPr lang="en-US" altLang="zh-TW" sz="1050" dirty="0">
                      <a:solidFill>
                        <a:prstClr val="black"/>
                      </a:solidFill>
                      <a:latin typeface="微軟正黑體" panose="020B0604030504040204" pitchFamily="34" charset="-120"/>
                      <a:ea typeface="微軟正黑體" panose="020B0604030504040204" pitchFamily="34" charset="-120"/>
                    </a:rPr>
                    <a:t>Zookeeper2</a:t>
                  </a:r>
                  <a:endParaRPr lang="zh-TW" altLang="en-US" sz="1050" dirty="0">
                    <a:solidFill>
                      <a:prstClr val="black"/>
                    </a:solidFill>
                    <a:latin typeface="微軟正黑體" panose="020B0604030504040204" pitchFamily="34" charset="-120"/>
                    <a:ea typeface="微軟正黑體" panose="020B0604030504040204" pitchFamily="34" charset="-120"/>
                  </a:endParaRPr>
                </a:p>
              </p:txBody>
            </p:sp>
          </p:grpSp>
          <p:grpSp>
            <p:nvGrpSpPr>
              <p:cNvPr id="378" name="群組 377">
                <a:extLst>
                  <a:ext uri="{FF2B5EF4-FFF2-40B4-BE49-F238E27FC236}">
                    <a16:creationId xmlns:a16="http://schemas.microsoft.com/office/drawing/2014/main" id="{D8778492-5BBD-40DF-929E-25AFEA4C0C28}"/>
                  </a:ext>
                </a:extLst>
              </p:cNvPr>
              <p:cNvGrpSpPr/>
              <p:nvPr/>
            </p:nvGrpSpPr>
            <p:grpSpPr>
              <a:xfrm>
                <a:off x="1639982" y="4633202"/>
                <a:ext cx="2475304" cy="1620426"/>
                <a:chOff x="1265299" y="1448035"/>
                <a:chExt cx="1964787" cy="1337278"/>
              </a:xfrm>
            </p:grpSpPr>
            <p:sp>
              <p:nvSpPr>
                <p:cNvPr id="382" name="矩形: 圓角 381">
                  <a:extLst>
                    <a:ext uri="{FF2B5EF4-FFF2-40B4-BE49-F238E27FC236}">
                      <a16:creationId xmlns:a16="http://schemas.microsoft.com/office/drawing/2014/main" id="{EAAAE460-921A-4A21-88CE-18556202CF1B}"/>
                    </a:ext>
                  </a:extLst>
                </p:cNvPr>
                <p:cNvSpPr/>
                <p:nvPr/>
              </p:nvSpPr>
              <p:spPr>
                <a:xfrm>
                  <a:off x="1265299" y="1448035"/>
                  <a:ext cx="1835222" cy="133727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383" name="圖片 382">
                  <a:extLst>
                    <a:ext uri="{FF2B5EF4-FFF2-40B4-BE49-F238E27FC236}">
                      <a16:creationId xmlns:a16="http://schemas.microsoft.com/office/drawing/2014/main" id="{200C2AFB-2D9B-4B81-AF1D-DD60353845F6}"/>
                    </a:ext>
                  </a:extLst>
                </p:cNvPr>
                <p:cNvPicPr/>
                <p:nvPr/>
              </p:nvPicPr>
              <p:blipFill>
                <a:blip r:embed="rId14" cstate="print">
                  <a:extLst>
                    <a:ext uri="{BEBA8EAE-BF5A-486C-A8C5-ECC9F3942E4B}">
                      <a14:imgProps xmlns:a14="http://schemas.microsoft.com/office/drawing/2010/main">
                        <a14:imgLayer r:embed="rId15">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018555" y="1504070"/>
                  <a:ext cx="1211531" cy="1233877"/>
                </a:xfrm>
                <a:prstGeom prst="rect">
                  <a:avLst/>
                </a:prstGeom>
              </p:spPr>
            </p:pic>
            <p:sp>
              <p:nvSpPr>
                <p:cNvPr id="384" name="文字方塊 383">
                  <a:extLst>
                    <a:ext uri="{FF2B5EF4-FFF2-40B4-BE49-F238E27FC236}">
                      <a16:creationId xmlns:a16="http://schemas.microsoft.com/office/drawing/2014/main" id="{B6BF737E-113C-41FB-8CE0-0A102868D83A}"/>
                    </a:ext>
                  </a:extLst>
                </p:cNvPr>
                <p:cNvSpPr txBox="1"/>
                <p:nvPr/>
              </p:nvSpPr>
              <p:spPr>
                <a:xfrm>
                  <a:off x="1326019" y="1996499"/>
                  <a:ext cx="1123771" cy="279397"/>
                </a:xfrm>
                <a:prstGeom prst="rect">
                  <a:avLst/>
                </a:prstGeom>
                <a:noFill/>
              </p:spPr>
              <p:txBody>
                <a:bodyPr wrap="square" rtlCol="0">
                  <a:spAutoFit/>
                </a:bodyPr>
                <a:lstStyle/>
                <a:p>
                  <a:pPr defTabSz="685800" latinLnBrk="0"/>
                  <a:r>
                    <a:rPr lang="en-US" altLang="zh-TW" sz="1050" dirty="0">
                      <a:solidFill>
                        <a:prstClr val="black"/>
                      </a:solidFill>
                      <a:latin typeface="微軟正黑體" panose="020B0604030504040204" pitchFamily="34" charset="-120"/>
                      <a:ea typeface="微軟正黑體" panose="020B0604030504040204" pitchFamily="34" charset="-120"/>
                    </a:rPr>
                    <a:t>Zookeeper3</a:t>
                  </a:r>
                  <a:endParaRPr lang="zh-TW" altLang="en-US" sz="1050" dirty="0">
                    <a:solidFill>
                      <a:prstClr val="black"/>
                    </a:solidFill>
                    <a:latin typeface="微軟正黑體" panose="020B0604030504040204" pitchFamily="34" charset="-120"/>
                    <a:ea typeface="微軟正黑體" panose="020B0604030504040204" pitchFamily="34" charset="-120"/>
                  </a:endParaRPr>
                </a:p>
              </p:txBody>
            </p:sp>
          </p:grpSp>
          <p:cxnSp>
            <p:nvCxnSpPr>
              <p:cNvPr id="379" name="直線接點 378">
                <a:extLst>
                  <a:ext uri="{FF2B5EF4-FFF2-40B4-BE49-F238E27FC236}">
                    <a16:creationId xmlns:a16="http://schemas.microsoft.com/office/drawing/2014/main" id="{8D205490-3EFB-4AF3-9BA6-808A677338A1}"/>
                  </a:ext>
                </a:extLst>
              </p:cNvPr>
              <p:cNvCxnSpPr>
                <a:cxnSpLocks/>
                <a:endCxn id="391" idx="1"/>
              </p:cNvCxnSpPr>
              <p:nvPr/>
            </p:nvCxnSpPr>
            <p:spPr>
              <a:xfrm>
                <a:off x="3945763" y="2145688"/>
                <a:ext cx="2912700" cy="283798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0" name="直線接點 379">
                <a:extLst>
                  <a:ext uri="{FF2B5EF4-FFF2-40B4-BE49-F238E27FC236}">
                    <a16:creationId xmlns:a16="http://schemas.microsoft.com/office/drawing/2014/main" id="{6FB99D3C-ED3F-45FD-87CF-ACCE3F01F2BB}"/>
                  </a:ext>
                </a:extLst>
              </p:cNvPr>
              <p:cNvCxnSpPr>
                <a:cxnSpLocks/>
              </p:cNvCxnSpPr>
              <p:nvPr/>
            </p:nvCxnSpPr>
            <p:spPr>
              <a:xfrm flipH="1">
                <a:off x="3914279" y="2499018"/>
                <a:ext cx="3039469" cy="282749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1" name="直線接點 380">
                <a:extLst>
                  <a:ext uri="{FF2B5EF4-FFF2-40B4-BE49-F238E27FC236}">
                    <a16:creationId xmlns:a16="http://schemas.microsoft.com/office/drawing/2014/main" id="{B32A9009-99E7-41AF-9582-0377EFEB1574}"/>
                  </a:ext>
                </a:extLst>
              </p:cNvPr>
              <p:cNvCxnSpPr>
                <a:cxnSpLocks/>
                <a:stCxn id="391" idx="1"/>
              </p:cNvCxnSpPr>
              <p:nvPr/>
            </p:nvCxnSpPr>
            <p:spPr>
              <a:xfrm flipH="1">
                <a:off x="3945763" y="4983669"/>
                <a:ext cx="2912700" cy="323314"/>
              </a:xfrm>
              <a:prstGeom prst="line">
                <a:avLst/>
              </a:prstGeom>
              <a:ln w="31750"/>
            </p:spPr>
            <p:style>
              <a:lnRef idx="1">
                <a:schemeClr val="accent1"/>
              </a:lnRef>
              <a:fillRef idx="0">
                <a:schemeClr val="accent1"/>
              </a:fillRef>
              <a:effectRef idx="0">
                <a:schemeClr val="accent1"/>
              </a:effectRef>
              <a:fontRef idx="minor">
                <a:schemeClr val="tx1"/>
              </a:fontRef>
            </p:style>
          </p:cxnSp>
        </p:grpSp>
        <p:pic>
          <p:nvPicPr>
            <p:cNvPr id="364" name="圖片 363">
              <a:extLst>
                <a:ext uri="{FF2B5EF4-FFF2-40B4-BE49-F238E27FC236}">
                  <a16:creationId xmlns:a16="http://schemas.microsoft.com/office/drawing/2014/main" id="{1EFE096B-E4D2-4A1D-8137-F5E69CAD26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13346" y="1297191"/>
              <a:ext cx="844014" cy="1199868"/>
            </a:xfrm>
            <a:prstGeom prst="rect">
              <a:avLst/>
            </a:prstGeom>
          </p:spPr>
        </p:pic>
        <p:sp>
          <p:nvSpPr>
            <p:cNvPr id="365" name="文字方塊 364">
              <a:extLst>
                <a:ext uri="{FF2B5EF4-FFF2-40B4-BE49-F238E27FC236}">
                  <a16:creationId xmlns:a16="http://schemas.microsoft.com/office/drawing/2014/main" id="{90C0A470-8B48-480A-A143-A378D220CCE5}"/>
                </a:ext>
              </a:extLst>
            </p:cNvPr>
            <p:cNvSpPr txBox="1"/>
            <p:nvPr/>
          </p:nvSpPr>
          <p:spPr>
            <a:xfrm>
              <a:off x="6811162" y="3936732"/>
              <a:ext cx="1316443" cy="307491"/>
            </a:xfrm>
            <a:prstGeom prst="rect">
              <a:avLst/>
            </a:prstGeom>
            <a:noFill/>
          </p:spPr>
          <p:txBody>
            <a:bodyPr wrap="square" rtlCol="0">
              <a:spAutoFit/>
            </a:bodyPr>
            <a:lstStyle/>
            <a:p>
              <a:pPr defTabSz="685800" latinLnBrk="0"/>
              <a:r>
                <a:rPr lang="en-US" altLang="zh-TW" sz="1350" dirty="0">
                  <a:solidFill>
                    <a:srgbClr val="00B050"/>
                  </a:solidFill>
                  <a:latin typeface="微軟正黑體" panose="020B0604030504040204" pitchFamily="34" charset="-120"/>
                  <a:ea typeface="微軟正黑體" panose="020B0604030504040204" pitchFamily="34" charset="-120"/>
                </a:rPr>
                <a:t>Primary</a:t>
              </a:r>
            </a:p>
          </p:txBody>
        </p:sp>
        <p:sp>
          <p:nvSpPr>
            <p:cNvPr id="366" name="文字方塊 365">
              <a:extLst>
                <a:ext uri="{FF2B5EF4-FFF2-40B4-BE49-F238E27FC236}">
                  <a16:creationId xmlns:a16="http://schemas.microsoft.com/office/drawing/2014/main" id="{AA1935B9-52E7-4739-9708-FFA12AD2833D}"/>
                </a:ext>
              </a:extLst>
            </p:cNvPr>
            <p:cNvSpPr txBox="1"/>
            <p:nvPr/>
          </p:nvSpPr>
          <p:spPr>
            <a:xfrm>
              <a:off x="6729533" y="5823774"/>
              <a:ext cx="1316443" cy="307491"/>
            </a:xfrm>
            <a:prstGeom prst="rect">
              <a:avLst/>
            </a:prstGeom>
            <a:noFill/>
          </p:spPr>
          <p:txBody>
            <a:bodyPr wrap="square" rtlCol="0">
              <a:spAutoFit/>
            </a:bodyPr>
            <a:lstStyle/>
            <a:p>
              <a:pPr defTabSz="685800" latinLnBrk="0"/>
              <a:r>
                <a:rPr lang="en-US" altLang="zh-TW" sz="1350" dirty="0">
                  <a:solidFill>
                    <a:srgbClr val="00B050"/>
                  </a:solidFill>
                  <a:latin typeface="微軟正黑體" panose="020B0604030504040204" pitchFamily="34" charset="-120"/>
                  <a:ea typeface="微軟正黑體" panose="020B0604030504040204" pitchFamily="34" charset="-120"/>
                </a:rPr>
                <a:t>Primary</a:t>
              </a:r>
            </a:p>
          </p:txBody>
        </p:sp>
        <p:sp>
          <p:nvSpPr>
            <p:cNvPr id="367" name="文字方塊 366">
              <a:extLst>
                <a:ext uri="{FF2B5EF4-FFF2-40B4-BE49-F238E27FC236}">
                  <a16:creationId xmlns:a16="http://schemas.microsoft.com/office/drawing/2014/main" id="{49928EDD-606F-4E17-8C96-3C1A67C3140E}"/>
                </a:ext>
              </a:extLst>
            </p:cNvPr>
            <p:cNvSpPr txBox="1"/>
            <p:nvPr/>
          </p:nvSpPr>
          <p:spPr>
            <a:xfrm>
              <a:off x="7665023" y="3948643"/>
              <a:ext cx="913400" cy="307491"/>
            </a:xfrm>
            <a:prstGeom prst="rect">
              <a:avLst/>
            </a:prstGeom>
            <a:noFill/>
          </p:spPr>
          <p:txBody>
            <a:bodyPr wrap="square" rtlCol="0">
              <a:spAutoFit/>
            </a:bodyPr>
            <a:lstStyle/>
            <a:p>
              <a:pPr defTabSz="685800" latinLnBrk="0"/>
              <a:r>
                <a:rPr lang="en-US" altLang="zh-TW" sz="1350" dirty="0">
                  <a:solidFill>
                    <a:srgbClr val="FF6600"/>
                  </a:solidFill>
                  <a:latin typeface="微軟正黑體" panose="020B0604030504040204" pitchFamily="34" charset="-120"/>
                  <a:ea typeface="微軟正黑體" panose="020B0604030504040204" pitchFamily="34" charset="-120"/>
                </a:rPr>
                <a:t>Standby</a:t>
              </a:r>
              <a:endParaRPr lang="zh-TW" altLang="en-US" sz="1350" dirty="0">
                <a:solidFill>
                  <a:srgbClr val="FF6600"/>
                </a:solidFill>
                <a:latin typeface="微軟正黑體" panose="020B0604030504040204" pitchFamily="34" charset="-120"/>
                <a:ea typeface="微軟正黑體" panose="020B0604030504040204" pitchFamily="34" charset="-120"/>
              </a:endParaRPr>
            </a:p>
          </p:txBody>
        </p:sp>
        <p:sp>
          <p:nvSpPr>
            <p:cNvPr id="368" name="文字方塊 367">
              <a:extLst>
                <a:ext uri="{FF2B5EF4-FFF2-40B4-BE49-F238E27FC236}">
                  <a16:creationId xmlns:a16="http://schemas.microsoft.com/office/drawing/2014/main" id="{A8DDCEF3-2EC8-4DDD-8D49-CDDE5EF94961}"/>
                </a:ext>
              </a:extLst>
            </p:cNvPr>
            <p:cNvSpPr txBox="1"/>
            <p:nvPr/>
          </p:nvSpPr>
          <p:spPr>
            <a:xfrm>
              <a:off x="7698211" y="5823774"/>
              <a:ext cx="913400" cy="307491"/>
            </a:xfrm>
            <a:prstGeom prst="rect">
              <a:avLst/>
            </a:prstGeom>
            <a:noFill/>
          </p:spPr>
          <p:txBody>
            <a:bodyPr wrap="square" rtlCol="0">
              <a:spAutoFit/>
            </a:bodyPr>
            <a:lstStyle/>
            <a:p>
              <a:pPr defTabSz="685800" latinLnBrk="0"/>
              <a:r>
                <a:rPr lang="en-US" altLang="zh-TW" sz="1350" dirty="0">
                  <a:solidFill>
                    <a:srgbClr val="FF6600"/>
                  </a:solidFill>
                  <a:latin typeface="微軟正黑體" panose="020B0604030504040204" pitchFamily="34" charset="-120"/>
                  <a:ea typeface="微軟正黑體" panose="020B0604030504040204" pitchFamily="34" charset="-120"/>
                </a:rPr>
                <a:t>Standby</a:t>
              </a:r>
              <a:endParaRPr lang="zh-TW" altLang="en-US" sz="1350" dirty="0">
                <a:solidFill>
                  <a:srgbClr val="FF6600"/>
                </a:solidFill>
                <a:latin typeface="微軟正黑體" panose="020B0604030504040204" pitchFamily="34" charset="-120"/>
                <a:ea typeface="微軟正黑體" panose="020B0604030504040204" pitchFamily="34" charset="-120"/>
              </a:endParaRPr>
            </a:p>
          </p:txBody>
        </p:sp>
      </p:grpSp>
      <p:grpSp>
        <p:nvGrpSpPr>
          <p:cNvPr id="463" name="群組 462">
            <a:extLst>
              <a:ext uri="{FF2B5EF4-FFF2-40B4-BE49-F238E27FC236}">
                <a16:creationId xmlns:a16="http://schemas.microsoft.com/office/drawing/2014/main" id="{1377A7CA-1AF1-449E-9964-4FB00C51FF0B}"/>
              </a:ext>
            </a:extLst>
          </p:cNvPr>
          <p:cNvGrpSpPr/>
          <p:nvPr/>
        </p:nvGrpSpPr>
        <p:grpSpPr>
          <a:xfrm>
            <a:off x="124880" y="1826156"/>
            <a:ext cx="11890825" cy="4819222"/>
            <a:chOff x="207737" y="1744141"/>
            <a:chExt cx="11890825" cy="4819222"/>
          </a:xfrm>
        </p:grpSpPr>
        <p:grpSp>
          <p:nvGrpSpPr>
            <p:cNvPr id="464" name="群組 463">
              <a:extLst>
                <a:ext uri="{FF2B5EF4-FFF2-40B4-BE49-F238E27FC236}">
                  <a16:creationId xmlns:a16="http://schemas.microsoft.com/office/drawing/2014/main" id="{318DE871-E1F6-4BE4-9BDE-4196D16D84FA}"/>
                </a:ext>
              </a:extLst>
            </p:cNvPr>
            <p:cNvGrpSpPr/>
            <p:nvPr/>
          </p:nvGrpSpPr>
          <p:grpSpPr>
            <a:xfrm>
              <a:off x="207737" y="1744141"/>
              <a:ext cx="11890825" cy="4819222"/>
              <a:chOff x="555172" y="769463"/>
              <a:chExt cx="11429164" cy="4614957"/>
            </a:xfrm>
          </p:grpSpPr>
          <p:grpSp>
            <p:nvGrpSpPr>
              <p:cNvPr id="468" name="群組 467">
                <a:extLst>
                  <a:ext uri="{FF2B5EF4-FFF2-40B4-BE49-F238E27FC236}">
                    <a16:creationId xmlns:a16="http://schemas.microsoft.com/office/drawing/2014/main" id="{7168F15F-AEC1-400F-B977-D7E25A8DA3DB}"/>
                  </a:ext>
                </a:extLst>
              </p:cNvPr>
              <p:cNvGrpSpPr/>
              <p:nvPr/>
            </p:nvGrpSpPr>
            <p:grpSpPr>
              <a:xfrm>
                <a:off x="555172" y="1704641"/>
                <a:ext cx="2619325" cy="2405696"/>
                <a:chOff x="1802261" y="2722332"/>
                <a:chExt cx="3442631" cy="1908186"/>
              </a:xfrm>
            </p:grpSpPr>
            <p:sp>
              <p:nvSpPr>
                <p:cNvPr id="524" name="矩形: 圓角 523">
                  <a:extLst>
                    <a:ext uri="{FF2B5EF4-FFF2-40B4-BE49-F238E27FC236}">
                      <a16:creationId xmlns:a16="http://schemas.microsoft.com/office/drawing/2014/main" id="{99D13D9E-874F-40A8-8986-F295C833EB82}"/>
                    </a:ext>
                  </a:extLst>
                </p:cNvPr>
                <p:cNvSpPr/>
                <p:nvPr/>
              </p:nvSpPr>
              <p:spPr>
                <a:xfrm>
                  <a:off x="2009907" y="2722332"/>
                  <a:ext cx="2978331" cy="19081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525" name="圖片 524">
                  <a:extLst>
                    <a:ext uri="{FF2B5EF4-FFF2-40B4-BE49-F238E27FC236}">
                      <a16:creationId xmlns:a16="http://schemas.microsoft.com/office/drawing/2014/main" id="{505F2131-1815-475B-AA01-9E6DD3ABF51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02261" y="2869140"/>
                  <a:ext cx="2103352" cy="1662292"/>
                </a:xfrm>
                <a:prstGeom prst="rect">
                  <a:avLst/>
                </a:prstGeom>
              </p:spPr>
            </p:pic>
            <p:sp>
              <p:nvSpPr>
                <p:cNvPr id="526" name="文字方塊 525">
                  <a:extLst>
                    <a:ext uri="{FF2B5EF4-FFF2-40B4-BE49-F238E27FC236}">
                      <a16:creationId xmlns:a16="http://schemas.microsoft.com/office/drawing/2014/main" id="{6A0A0E28-14A4-45AC-B5C6-4DCBEB6B418C}"/>
                    </a:ext>
                  </a:extLst>
                </p:cNvPr>
                <p:cNvSpPr txBox="1"/>
                <p:nvPr/>
              </p:nvSpPr>
              <p:spPr>
                <a:xfrm>
                  <a:off x="3526554" y="3585649"/>
                  <a:ext cx="1718338" cy="261165"/>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Ganglia</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grpSp>
          <p:sp>
            <p:nvSpPr>
              <p:cNvPr id="469" name="矩形: 圓角 468">
                <a:extLst>
                  <a:ext uri="{FF2B5EF4-FFF2-40B4-BE49-F238E27FC236}">
                    <a16:creationId xmlns:a16="http://schemas.microsoft.com/office/drawing/2014/main" id="{C7FB2ED0-B54B-4942-AAE6-528C7A4A39B2}"/>
                  </a:ext>
                </a:extLst>
              </p:cNvPr>
              <p:cNvSpPr/>
              <p:nvPr/>
            </p:nvSpPr>
            <p:spPr>
              <a:xfrm>
                <a:off x="6544870" y="1814918"/>
                <a:ext cx="2776618" cy="235454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pic>
            <p:nvPicPr>
              <p:cNvPr id="470" name="圖形 469">
                <a:extLst>
                  <a:ext uri="{FF2B5EF4-FFF2-40B4-BE49-F238E27FC236}">
                    <a16:creationId xmlns:a16="http://schemas.microsoft.com/office/drawing/2014/main" id="{B5FA7907-A3B9-4702-B927-21F7E9F7177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1608" y="2136411"/>
                <a:ext cx="746643" cy="1502849"/>
              </a:xfrm>
              <a:prstGeom prst="rect">
                <a:avLst/>
              </a:prstGeom>
            </p:spPr>
          </p:pic>
          <p:pic>
            <p:nvPicPr>
              <p:cNvPr id="471" name="圖形 470">
                <a:extLst>
                  <a:ext uri="{FF2B5EF4-FFF2-40B4-BE49-F238E27FC236}">
                    <a16:creationId xmlns:a16="http://schemas.microsoft.com/office/drawing/2014/main" id="{0939C0E2-D31B-4E8C-8802-206CE30C87D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8406" y="2122132"/>
                <a:ext cx="746643" cy="1502849"/>
              </a:xfrm>
              <a:prstGeom prst="rect">
                <a:avLst/>
              </a:prstGeom>
            </p:spPr>
          </p:pic>
          <p:grpSp>
            <p:nvGrpSpPr>
              <p:cNvPr id="472" name="群組 471">
                <a:extLst>
                  <a:ext uri="{FF2B5EF4-FFF2-40B4-BE49-F238E27FC236}">
                    <a16:creationId xmlns:a16="http://schemas.microsoft.com/office/drawing/2014/main" id="{3D35B2E6-5549-46DC-879C-88A7B60E0711}"/>
                  </a:ext>
                </a:extLst>
              </p:cNvPr>
              <p:cNvGrpSpPr/>
              <p:nvPr/>
            </p:nvGrpSpPr>
            <p:grpSpPr>
              <a:xfrm>
                <a:off x="9449976" y="1943970"/>
                <a:ext cx="2308716" cy="1359807"/>
                <a:chOff x="6976288" y="2394618"/>
                <a:chExt cx="4015795" cy="1430648"/>
              </a:xfrm>
            </p:grpSpPr>
            <p:sp>
              <p:nvSpPr>
                <p:cNvPr id="520" name="矩形: 圓角 519">
                  <a:extLst>
                    <a:ext uri="{FF2B5EF4-FFF2-40B4-BE49-F238E27FC236}">
                      <a16:creationId xmlns:a16="http://schemas.microsoft.com/office/drawing/2014/main" id="{0DADE93D-F30F-48FC-8723-B9FF5685C817}"/>
                    </a:ext>
                  </a:extLst>
                </p:cNvPr>
                <p:cNvSpPr/>
                <p:nvPr/>
              </p:nvSpPr>
              <p:spPr>
                <a:xfrm>
                  <a:off x="6976288" y="2394618"/>
                  <a:ext cx="3154524" cy="14306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521" name="文字方塊 520">
                  <a:extLst>
                    <a:ext uri="{FF2B5EF4-FFF2-40B4-BE49-F238E27FC236}">
                      <a16:creationId xmlns:a16="http://schemas.microsoft.com/office/drawing/2014/main" id="{7EDE9D50-A182-4E06-8C49-B69730634FAC}"/>
                    </a:ext>
                  </a:extLst>
                </p:cNvPr>
                <p:cNvSpPr txBox="1"/>
                <p:nvPr/>
              </p:nvSpPr>
              <p:spPr>
                <a:xfrm>
                  <a:off x="7124220" y="2429112"/>
                  <a:ext cx="3867863" cy="302333"/>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Resource Manager</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522" name="圖形 521">
                  <a:extLst>
                    <a:ext uri="{FF2B5EF4-FFF2-40B4-BE49-F238E27FC236}">
                      <a16:creationId xmlns:a16="http://schemas.microsoft.com/office/drawing/2014/main" id="{C4FBA1B0-DDC8-42CF-915C-C1535C7D89B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6286" y="2749926"/>
                  <a:ext cx="925123" cy="864475"/>
                </a:xfrm>
                <a:prstGeom prst="rect">
                  <a:avLst/>
                </a:prstGeom>
              </p:spPr>
            </p:pic>
            <p:pic>
              <p:nvPicPr>
                <p:cNvPr id="523" name="圖形 522">
                  <a:extLst>
                    <a:ext uri="{FF2B5EF4-FFF2-40B4-BE49-F238E27FC236}">
                      <a16:creationId xmlns:a16="http://schemas.microsoft.com/office/drawing/2014/main" id="{AAA146FA-EFA1-48CB-BD09-5D31357D408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09036" y="2749925"/>
                  <a:ext cx="908924" cy="864475"/>
                </a:xfrm>
                <a:prstGeom prst="rect">
                  <a:avLst/>
                </a:prstGeom>
              </p:spPr>
            </p:pic>
          </p:grpSp>
          <p:grpSp>
            <p:nvGrpSpPr>
              <p:cNvPr id="473" name="群組 472">
                <a:extLst>
                  <a:ext uri="{FF2B5EF4-FFF2-40B4-BE49-F238E27FC236}">
                    <a16:creationId xmlns:a16="http://schemas.microsoft.com/office/drawing/2014/main" id="{A11FC102-CC69-478B-91ED-84B55777EF86}"/>
                  </a:ext>
                </a:extLst>
              </p:cNvPr>
              <p:cNvGrpSpPr/>
              <p:nvPr/>
            </p:nvGrpSpPr>
            <p:grpSpPr>
              <a:xfrm>
                <a:off x="6575077" y="4253176"/>
                <a:ext cx="5409259" cy="1131244"/>
                <a:chOff x="898475" y="3328923"/>
                <a:chExt cx="10577725" cy="1659077"/>
              </a:xfrm>
            </p:grpSpPr>
            <p:sp>
              <p:nvSpPr>
                <p:cNvPr id="502" name="矩形: 圓角 501">
                  <a:extLst>
                    <a:ext uri="{FF2B5EF4-FFF2-40B4-BE49-F238E27FC236}">
                      <a16:creationId xmlns:a16="http://schemas.microsoft.com/office/drawing/2014/main" id="{6A54141F-DE1F-4381-A353-727B3121B6A3}"/>
                    </a:ext>
                  </a:extLst>
                </p:cNvPr>
                <p:cNvSpPr/>
                <p:nvPr/>
              </p:nvSpPr>
              <p:spPr>
                <a:xfrm rot="5400000">
                  <a:off x="5296718" y="-1069320"/>
                  <a:ext cx="1659077" cy="10455563"/>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503" name="圖片 502">
                  <a:extLst>
                    <a:ext uri="{FF2B5EF4-FFF2-40B4-BE49-F238E27FC236}">
                      <a16:creationId xmlns:a16="http://schemas.microsoft.com/office/drawing/2014/main" id="{0B2B7511-6C1F-431F-8917-CFE548C3E1D9}"/>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41070" y="3799112"/>
                  <a:ext cx="962310" cy="925723"/>
                </a:xfrm>
                <a:prstGeom prst="rect">
                  <a:avLst/>
                </a:prstGeom>
              </p:spPr>
            </p:pic>
            <p:pic>
              <p:nvPicPr>
                <p:cNvPr id="504" name="圖片 503">
                  <a:extLst>
                    <a:ext uri="{FF2B5EF4-FFF2-40B4-BE49-F238E27FC236}">
                      <a16:creationId xmlns:a16="http://schemas.microsoft.com/office/drawing/2014/main" id="{4A2371A4-6DD5-47C7-B089-99B261E3C388}"/>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1597129" y="3799112"/>
                  <a:ext cx="962310" cy="925723"/>
                </a:xfrm>
                <a:prstGeom prst="rect">
                  <a:avLst/>
                </a:prstGeom>
              </p:spPr>
            </p:pic>
            <p:pic>
              <p:nvPicPr>
                <p:cNvPr id="505" name="圖片 504">
                  <a:extLst>
                    <a:ext uri="{FF2B5EF4-FFF2-40B4-BE49-F238E27FC236}">
                      <a16:creationId xmlns:a16="http://schemas.microsoft.com/office/drawing/2014/main" id="{5315B171-5963-4AA9-82D8-6635576B858A}"/>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6140051" y="3799112"/>
                  <a:ext cx="962310" cy="925723"/>
                </a:xfrm>
                <a:prstGeom prst="rect">
                  <a:avLst/>
                </a:prstGeom>
              </p:spPr>
            </p:pic>
            <p:pic>
              <p:nvPicPr>
                <p:cNvPr id="506" name="圖片 505">
                  <a:extLst>
                    <a:ext uri="{FF2B5EF4-FFF2-40B4-BE49-F238E27FC236}">
                      <a16:creationId xmlns:a16="http://schemas.microsoft.com/office/drawing/2014/main" id="{B8F0B508-8FC7-4D12-A7E7-682AA3D2709D}"/>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5448131" y="3799112"/>
                  <a:ext cx="962310" cy="925723"/>
                </a:xfrm>
                <a:prstGeom prst="rect">
                  <a:avLst/>
                </a:prstGeom>
              </p:spPr>
            </p:pic>
            <p:pic>
              <p:nvPicPr>
                <p:cNvPr id="507" name="圖片 506">
                  <a:extLst>
                    <a:ext uri="{FF2B5EF4-FFF2-40B4-BE49-F238E27FC236}">
                      <a16:creationId xmlns:a16="http://schemas.microsoft.com/office/drawing/2014/main" id="{79E98294-1314-4458-BAB6-7745AA4B0621}"/>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729597" y="3799112"/>
                  <a:ext cx="962310" cy="925723"/>
                </a:xfrm>
                <a:prstGeom prst="rect">
                  <a:avLst/>
                </a:prstGeom>
              </p:spPr>
            </p:pic>
            <p:pic>
              <p:nvPicPr>
                <p:cNvPr id="508" name="圖片 507">
                  <a:extLst>
                    <a:ext uri="{FF2B5EF4-FFF2-40B4-BE49-F238E27FC236}">
                      <a16:creationId xmlns:a16="http://schemas.microsoft.com/office/drawing/2014/main" id="{673BBD22-8D8C-4989-BF78-3A258452E217}"/>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071173" y="3799112"/>
                  <a:ext cx="962310" cy="925723"/>
                </a:xfrm>
                <a:prstGeom prst="rect">
                  <a:avLst/>
                </a:prstGeom>
              </p:spPr>
            </p:pic>
            <p:pic>
              <p:nvPicPr>
                <p:cNvPr id="509" name="圖片 508">
                  <a:extLst>
                    <a:ext uri="{FF2B5EF4-FFF2-40B4-BE49-F238E27FC236}">
                      <a16:creationId xmlns:a16="http://schemas.microsoft.com/office/drawing/2014/main" id="{C2E57FC9-19C7-4593-AE5C-FCA1C2CCC374}"/>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446614" y="3799112"/>
                  <a:ext cx="962310" cy="925723"/>
                </a:xfrm>
                <a:prstGeom prst="rect">
                  <a:avLst/>
                </a:prstGeom>
              </p:spPr>
            </p:pic>
            <p:pic>
              <p:nvPicPr>
                <p:cNvPr id="510" name="圖片 509">
                  <a:extLst>
                    <a:ext uri="{FF2B5EF4-FFF2-40B4-BE49-F238E27FC236}">
                      <a16:creationId xmlns:a16="http://schemas.microsoft.com/office/drawing/2014/main" id="{2BE38411-9387-42F0-B19F-D76AA1AB33B4}"/>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862314" y="3799112"/>
                  <a:ext cx="962310" cy="925723"/>
                </a:xfrm>
                <a:prstGeom prst="rect">
                  <a:avLst/>
                </a:prstGeom>
              </p:spPr>
            </p:pic>
            <p:pic>
              <p:nvPicPr>
                <p:cNvPr id="511" name="圖片 510">
                  <a:extLst>
                    <a:ext uri="{FF2B5EF4-FFF2-40B4-BE49-F238E27FC236}">
                      <a16:creationId xmlns:a16="http://schemas.microsoft.com/office/drawing/2014/main" id="{DDE88621-4FF5-441D-904B-72284F3A4558}"/>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215899" y="3799112"/>
                  <a:ext cx="962310" cy="925723"/>
                </a:xfrm>
                <a:prstGeom prst="rect">
                  <a:avLst/>
                </a:prstGeom>
              </p:spPr>
            </p:pic>
            <p:pic>
              <p:nvPicPr>
                <p:cNvPr id="512" name="圖片 511">
                  <a:extLst>
                    <a:ext uri="{FF2B5EF4-FFF2-40B4-BE49-F238E27FC236}">
                      <a16:creationId xmlns:a16="http://schemas.microsoft.com/office/drawing/2014/main" id="{5D75377E-730C-43A1-9FBB-A81F8EF7C960}"/>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6793538" y="3799112"/>
                  <a:ext cx="962310" cy="925723"/>
                </a:xfrm>
                <a:prstGeom prst="rect">
                  <a:avLst/>
                </a:prstGeom>
              </p:spPr>
            </p:pic>
            <p:pic>
              <p:nvPicPr>
                <p:cNvPr id="513" name="圖片 512">
                  <a:extLst>
                    <a:ext uri="{FF2B5EF4-FFF2-40B4-BE49-F238E27FC236}">
                      <a16:creationId xmlns:a16="http://schemas.microsoft.com/office/drawing/2014/main" id="{7B6612B6-7E37-48A7-ACB4-34C8C2E56034}"/>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7434289" y="3799112"/>
                  <a:ext cx="962310" cy="925723"/>
                </a:xfrm>
                <a:prstGeom prst="rect">
                  <a:avLst/>
                </a:prstGeom>
              </p:spPr>
            </p:pic>
            <p:pic>
              <p:nvPicPr>
                <p:cNvPr id="514" name="圖片 513">
                  <a:extLst>
                    <a:ext uri="{FF2B5EF4-FFF2-40B4-BE49-F238E27FC236}">
                      <a16:creationId xmlns:a16="http://schemas.microsoft.com/office/drawing/2014/main" id="{676244D4-216F-46D0-980F-9AD85E8E8BCD}"/>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8121042" y="3799112"/>
                  <a:ext cx="962310" cy="925723"/>
                </a:xfrm>
                <a:prstGeom prst="rect">
                  <a:avLst/>
                </a:prstGeom>
              </p:spPr>
            </p:pic>
            <p:pic>
              <p:nvPicPr>
                <p:cNvPr id="515" name="圖片 514">
                  <a:extLst>
                    <a:ext uri="{FF2B5EF4-FFF2-40B4-BE49-F238E27FC236}">
                      <a16:creationId xmlns:a16="http://schemas.microsoft.com/office/drawing/2014/main" id="{A869F90C-35FD-429F-9C9A-1FEA7326C11D}"/>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8764965" y="3799112"/>
                  <a:ext cx="962310" cy="925723"/>
                </a:xfrm>
                <a:prstGeom prst="rect">
                  <a:avLst/>
                </a:prstGeom>
              </p:spPr>
            </p:pic>
            <p:pic>
              <p:nvPicPr>
                <p:cNvPr id="516" name="圖片 515">
                  <a:extLst>
                    <a:ext uri="{FF2B5EF4-FFF2-40B4-BE49-F238E27FC236}">
                      <a16:creationId xmlns:a16="http://schemas.microsoft.com/office/drawing/2014/main" id="{5CEB722C-CA5C-481D-924F-D367034DAE72}"/>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10513890" y="3799112"/>
                  <a:ext cx="962310" cy="925723"/>
                </a:xfrm>
                <a:prstGeom prst="rect">
                  <a:avLst/>
                </a:prstGeom>
              </p:spPr>
            </p:pic>
            <p:pic>
              <p:nvPicPr>
                <p:cNvPr id="517" name="圖片 516">
                  <a:extLst>
                    <a:ext uri="{FF2B5EF4-FFF2-40B4-BE49-F238E27FC236}">
                      <a16:creationId xmlns:a16="http://schemas.microsoft.com/office/drawing/2014/main" id="{BE4BB52F-5821-4E4E-8BA2-689BF6F4FAD2}"/>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944775" y="3799112"/>
                  <a:ext cx="962310" cy="925723"/>
                </a:xfrm>
                <a:prstGeom prst="rect">
                  <a:avLst/>
                </a:prstGeom>
              </p:spPr>
            </p:pic>
            <p:pic>
              <p:nvPicPr>
                <p:cNvPr id="518" name="圖片 517">
                  <a:extLst>
                    <a:ext uri="{FF2B5EF4-FFF2-40B4-BE49-F238E27FC236}">
                      <a16:creationId xmlns:a16="http://schemas.microsoft.com/office/drawing/2014/main" id="{774DBECA-8B44-4CE9-B42C-D3064C994F44}"/>
                    </a:ext>
                  </a:extLst>
                </p:cNvPr>
                <p:cNvPicPr/>
                <p:nvPr/>
              </p:nvPicPr>
              <p:blipFill>
                <a:blip r:embed="rId18" cstate="print">
                  <a:extLst>
                    <a:ext uri="{BEBA8EAE-BF5A-486C-A8C5-ECC9F3942E4B}">
                      <a14:imgProps xmlns:a14="http://schemas.microsoft.com/office/drawing/2010/main">
                        <a14:imgLayer r:embed="rId1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351727" y="3799112"/>
                  <a:ext cx="962310" cy="925723"/>
                </a:xfrm>
                <a:prstGeom prst="rect">
                  <a:avLst/>
                </a:prstGeom>
              </p:spPr>
            </p:pic>
            <p:sp>
              <p:nvSpPr>
                <p:cNvPr id="519" name="文字方塊 518">
                  <a:extLst>
                    <a:ext uri="{FF2B5EF4-FFF2-40B4-BE49-F238E27FC236}">
                      <a16:creationId xmlns:a16="http://schemas.microsoft.com/office/drawing/2014/main" id="{9D37ED64-F8A7-4225-9FB5-A166BFB7FC8B}"/>
                    </a:ext>
                  </a:extLst>
                </p:cNvPr>
                <p:cNvSpPr txBox="1"/>
                <p:nvPr/>
              </p:nvSpPr>
              <p:spPr>
                <a:xfrm>
                  <a:off x="1003518" y="3382860"/>
                  <a:ext cx="2630785" cy="421445"/>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Worker </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grpSp>
          <p:grpSp>
            <p:nvGrpSpPr>
              <p:cNvPr id="474" name="群組 473">
                <a:extLst>
                  <a:ext uri="{FF2B5EF4-FFF2-40B4-BE49-F238E27FC236}">
                    <a16:creationId xmlns:a16="http://schemas.microsoft.com/office/drawing/2014/main" id="{3CDF1077-3171-4FA2-A586-5F99FC2A47F0}"/>
                  </a:ext>
                </a:extLst>
              </p:cNvPr>
              <p:cNvGrpSpPr/>
              <p:nvPr/>
            </p:nvGrpSpPr>
            <p:grpSpPr>
              <a:xfrm>
                <a:off x="7962767" y="769463"/>
                <a:ext cx="2246085" cy="1189730"/>
                <a:chOff x="3635476" y="-77781"/>
                <a:chExt cx="4392186" cy="1744853"/>
              </a:xfrm>
            </p:grpSpPr>
            <p:sp>
              <p:nvSpPr>
                <p:cNvPr id="495" name="矩形: 圓角 494">
                  <a:extLst>
                    <a:ext uri="{FF2B5EF4-FFF2-40B4-BE49-F238E27FC236}">
                      <a16:creationId xmlns:a16="http://schemas.microsoft.com/office/drawing/2014/main" id="{1F98BB88-70AA-4A2F-971B-B1D814D4A07A}"/>
                    </a:ext>
                  </a:extLst>
                </p:cNvPr>
                <p:cNvSpPr/>
                <p:nvPr/>
              </p:nvSpPr>
              <p:spPr>
                <a:xfrm>
                  <a:off x="4941587" y="-77781"/>
                  <a:ext cx="1674433" cy="148838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dirty="0">
                    <a:solidFill>
                      <a:prstClr val="white"/>
                    </a:solidFill>
                    <a:latin typeface="Calibri" panose="020F0502020204030204"/>
                    <a:ea typeface="新細明體" panose="02020500000000000000" pitchFamily="18" charset="-120"/>
                  </a:endParaRPr>
                </a:p>
              </p:txBody>
            </p:sp>
            <p:sp>
              <p:nvSpPr>
                <p:cNvPr id="496" name="文字方塊 495">
                  <a:extLst>
                    <a:ext uri="{FF2B5EF4-FFF2-40B4-BE49-F238E27FC236}">
                      <a16:creationId xmlns:a16="http://schemas.microsoft.com/office/drawing/2014/main" id="{2B45B07D-3DE0-4EB2-AE30-1E70EB41FECB}"/>
                    </a:ext>
                  </a:extLst>
                </p:cNvPr>
                <p:cNvSpPr txBox="1"/>
                <p:nvPr/>
              </p:nvSpPr>
              <p:spPr>
                <a:xfrm>
                  <a:off x="5145996" y="-34029"/>
                  <a:ext cx="1701539" cy="421445"/>
                </a:xfrm>
                <a:prstGeom prst="rect">
                  <a:avLst/>
                </a:prstGeom>
                <a:noFill/>
              </p:spPr>
              <p:txBody>
                <a:bodyPr wrap="square" rtlCol="0">
                  <a:spAutoFit/>
                  <a:scene3d>
                    <a:camera prst="orthographicFront"/>
                    <a:lightRig rig="sunrise" dir="t"/>
                  </a:scene3d>
                  <a:sp3d/>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Client</a:t>
                  </a:r>
                </a:p>
              </p:txBody>
            </p:sp>
            <p:pic>
              <p:nvPicPr>
                <p:cNvPr id="497" name="圖形 496">
                  <a:extLst>
                    <a:ext uri="{FF2B5EF4-FFF2-40B4-BE49-F238E27FC236}">
                      <a16:creationId xmlns:a16="http://schemas.microsoft.com/office/drawing/2014/main" id="{A941F7DD-D3BB-4B8E-A9B6-565AFA85DF1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30294" y="438343"/>
                  <a:ext cx="920263" cy="798858"/>
                </a:xfrm>
                <a:prstGeom prst="rect">
                  <a:avLst/>
                </a:prstGeom>
              </p:spPr>
            </p:pic>
            <p:cxnSp>
              <p:nvCxnSpPr>
                <p:cNvPr id="498" name="直線接點 497">
                  <a:extLst>
                    <a:ext uri="{FF2B5EF4-FFF2-40B4-BE49-F238E27FC236}">
                      <a16:creationId xmlns:a16="http://schemas.microsoft.com/office/drawing/2014/main" id="{B9254F7C-1437-45A8-A7BA-6F9B0E25ACF8}"/>
                    </a:ext>
                  </a:extLst>
                </p:cNvPr>
                <p:cNvCxnSpPr>
                  <a:cxnSpLocks/>
                  <a:endCxn id="495" idx="1"/>
                </p:cNvCxnSpPr>
                <p:nvPr/>
              </p:nvCxnSpPr>
              <p:spPr>
                <a:xfrm>
                  <a:off x="3635476" y="666414"/>
                  <a:ext cx="13061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直線接點 498">
                  <a:extLst>
                    <a:ext uri="{FF2B5EF4-FFF2-40B4-BE49-F238E27FC236}">
                      <a16:creationId xmlns:a16="http://schemas.microsoft.com/office/drawing/2014/main" id="{0B0A6AA7-11C5-4B9A-9690-45BDB89A8CB6}"/>
                    </a:ext>
                  </a:extLst>
                </p:cNvPr>
                <p:cNvCxnSpPr>
                  <a:cxnSpLocks/>
                  <a:stCxn id="495" idx="3"/>
                </p:cNvCxnSpPr>
                <p:nvPr/>
              </p:nvCxnSpPr>
              <p:spPr>
                <a:xfrm>
                  <a:off x="6616021" y="666414"/>
                  <a:ext cx="141164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直線接點 499">
                  <a:extLst>
                    <a:ext uri="{FF2B5EF4-FFF2-40B4-BE49-F238E27FC236}">
                      <a16:creationId xmlns:a16="http://schemas.microsoft.com/office/drawing/2014/main" id="{D3B0AF07-4231-466F-8469-AACC3D17F9E3}"/>
                    </a:ext>
                  </a:extLst>
                </p:cNvPr>
                <p:cNvCxnSpPr>
                  <a:cxnSpLocks/>
                </p:cNvCxnSpPr>
                <p:nvPr/>
              </p:nvCxnSpPr>
              <p:spPr>
                <a:xfrm>
                  <a:off x="3655518" y="666412"/>
                  <a:ext cx="0" cy="7807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直線接點 500">
                  <a:extLst>
                    <a:ext uri="{FF2B5EF4-FFF2-40B4-BE49-F238E27FC236}">
                      <a16:creationId xmlns:a16="http://schemas.microsoft.com/office/drawing/2014/main" id="{5C8E4327-BDC7-43D3-AF5A-66AD665E8072}"/>
                    </a:ext>
                  </a:extLst>
                </p:cNvPr>
                <p:cNvCxnSpPr>
                  <a:cxnSpLocks/>
                </p:cNvCxnSpPr>
                <p:nvPr/>
              </p:nvCxnSpPr>
              <p:spPr>
                <a:xfrm>
                  <a:off x="8027662" y="658372"/>
                  <a:ext cx="0" cy="10087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75" name="群組 474">
                <a:extLst>
                  <a:ext uri="{FF2B5EF4-FFF2-40B4-BE49-F238E27FC236}">
                    <a16:creationId xmlns:a16="http://schemas.microsoft.com/office/drawing/2014/main" id="{BF993000-3CF3-4BD0-8177-FDD2495A3FC9}"/>
                  </a:ext>
                </a:extLst>
              </p:cNvPr>
              <p:cNvGrpSpPr/>
              <p:nvPr/>
            </p:nvGrpSpPr>
            <p:grpSpPr>
              <a:xfrm>
                <a:off x="7297899" y="2230658"/>
                <a:ext cx="1342830" cy="1166164"/>
                <a:chOff x="4611292" y="4943607"/>
                <a:chExt cx="3386059" cy="1843771"/>
              </a:xfrm>
            </p:grpSpPr>
            <p:sp>
              <p:nvSpPr>
                <p:cNvPr id="488" name="矩形: 圓角 487">
                  <a:extLst>
                    <a:ext uri="{FF2B5EF4-FFF2-40B4-BE49-F238E27FC236}">
                      <a16:creationId xmlns:a16="http://schemas.microsoft.com/office/drawing/2014/main" id="{0EF5EC33-9A48-4F53-9D61-C26A00E845ED}"/>
                    </a:ext>
                  </a:extLst>
                </p:cNvPr>
                <p:cNvSpPr/>
                <p:nvPr/>
              </p:nvSpPr>
              <p:spPr>
                <a:xfrm>
                  <a:off x="4611292" y="4943607"/>
                  <a:ext cx="3129156" cy="184377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489" name="圖片 488">
                  <a:extLst>
                    <a:ext uri="{FF2B5EF4-FFF2-40B4-BE49-F238E27FC236}">
                      <a16:creationId xmlns:a16="http://schemas.microsoft.com/office/drawing/2014/main" id="{9E0CC19E-003E-4E5C-BAD8-79AC7B3C75E3}"/>
                    </a:ext>
                  </a:extLst>
                </p:cNvPr>
                <p:cNvPicPr/>
                <p:nvPr/>
              </p:nvPicPr>
              <p:blipFill>
                <a:blip r:embed="rId20" cstate="print">
                  <a:extLst>
                    <a:ext uri="{BEBA8EAE-BF5A-486C-A8C5-ECC9F3942E4B}">
                      <a14:imgProps xmlns:a14="http://schemas.microsoft.com/office/drawing/2010/main">
                        <a14:imgLayer r:embed="rId21">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6588654" y="5310559"/>
                  <a:ext cx="962310" cy="925722"/>
                </a:xfrm>
                <a:prstGeom prst="rect">
                  <a:avLst/>
                </a:prstGeom>
              </p:spPr>
            </p:pic>
            <p:pic>
              <p:nvPicPr>
                <p:cNvPr id="490" name="圖片 489">
                  <a:extLst>
                    <a:ext uri="{FF2B5EF4-FFF2-40B4-BE49-F238E27FC236}">
                      <a16:creationId xmlns:a16="http://schemas.microsoft.com/office/drawing/2014/main" id="{650BEDE6-C931-4EBB-AB7F-9CCA589275F9}"/>
                    </a:ext>
                  </a:extLst>
                </p:cNvPr>
                <p:cNvPicPr/>
                <p:nvPr/>
              </p:nvPicPr>
              <p:blipFill>
                <a:blip r:embed="rId20" cstate="print">
                  <a:extLst>
                    <a:ext uri="{BEBA8EAE-BF5A-486C-A8C5-ECC9F3942E4B}">
                      <a14:imgProps xmlns:a14="http://schemas.microsoft.com/office/drawing/2010/main">
                        <a14:imgLayer r:embed="rId21">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5694715" y="5290030"/>
                  <a:ext cx="962310" cy="925722"/>
                </a:xfrm>
                <a:prstGeom prst="rect">
                  <a:avLst/>
                </a:prstGeom>
              </p:spPr>
            </p:pic>
            <p:pic>
              <p:nvPicPr>
                <p:cNvPr id="491" name="圖片 490">
                  <a:extLst>
                    <a:ext uri="{FF2B5EF4-FFF2-40B4-BE49-F238E27FC236}">
                      <a16:creationId xmlns:a16="http://schemas.microsoft.com/office/drawing/2014/main" id="{9C1D4628-4D36-46F0-8B1E-9134405B1778}"/>
                    </a:ext>
                  </a:extLst>
                </p:cNvPr>
                <p:cNvPicPr/>
                <p:nvPr/>
              </p:nvPicPr>
              <p:blipFill>
                <a:blip r:embed="rId20" cstate="print">
                  <a:extLst>
                    <a:ext uri="{BEBA8EAE-BF5A-486C-A8C5-ECC9F3942E4B}">
                      <a14:imgProps xmlns:a14="http://schemas.microsoft.com/office/drawing/2010/main">
                        <a14:imgLayer r:embed="rId21">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796243" y="5302823"/>
                  <a:ext cx="962310" cy="925722"/>
                </a:xfrm>
                <a:prstGeom prst="rect">
                  <a:avLst/>
                </a:prstGeom>
              </p:spPr>
            </p:pic>
            <p:sp>
              <p:nvSpPr>
                <p:cNvPr id="492" name="文字方塊 491">
                  <a:extLst>
                    <a:ext uri="{FF2B5EF4-FFF2-40B4-BE49-F238E27FC236}">
                      <a16:creationId xmlns:a16="http://schemas.microsoft.com/office/drawing/2014/main" id="{F0B59151-1FCC-4AFD-AEC3-B06E45F5182A}"/>
                    </a:ext>
                  </a:extLst>
                </p:cNvPr>
                <p:cNvSpPr txBox="1"/>
                <p:nvPr/>
              </p:nvSpPr>
              <p:spPr>
                <a:xfrm>
                  <a:off x="4774045" y="6240202"/>
                  <a:ext cx="1438185" cy="384440"/>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JN1</a:t>
                  </a:r>
                  <a:endParaRPr lang="zh-TW" altLang="en-US" sz="1050" dirty="0">
                    <a:solidFill>
                      <a:prstClr val="black"/>
                    </a:solidFill>
                    <a:latin typeface="Calibri" panose="020F0502020204030204"/>
                    <a:ea typeface="新細明體" panose="02020500000000000000" pitchFamily="18" charset="-120"/>
                  </a:endParaRPr>
                </a:p>
              </p:txBody>
            </p:sp>
            <p:sp>
              <p:nvSpPr>
                <p:cNvPr id="493" name="文字方塊 492">
                  <a:extLst>
                    <a:ext uri="{FF2B5EF4-FFF2-40B4-BE49-F238E27FC236}">
                      <a16:creationId xmlns:a16="http://schemas.microsoft.com/office/drawing/2014/main" id="{67E86914-BE1C-44D4-8A5A-250674F02BCD}"/>
                    </a:ext>
                  </a:extLst>
                </p:cNvPr>
                <p:cNvSpPr txBox="1"/>
                <p:nvPr/>
              </p:nvSpPr>
              <p:spPr>
                <a:xfrm>
                  <a:off x="5651227" y="6252568"/>
                  <a:ext cx="1495151" cy="384440"/>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JN2</a:t>
                  </a:r>
                  <a:endParaRPr lang="zh-TW" altLang="en-US" sz="1050" dirty="0">
                    <a:solidFill>
                      <a:prstClr val="black"/>
                    </a:solidFill>
                    <a:latin typeface="Calibri" panose="020F0502020204030204"/>
                    <a:ea typeface="新細明體" panose="02020500000000000000" pitchFamily="18" charset="-120"/>
                  </a:endParaRPr>
                </a:p>
              </p:txBody>
            </p:sp>
            <p:sp>
              <p:nvSpPr>
                <p:cNvPr id="494" name="文字方塊 493">
                  <a:extLst>
                    <a:ext uri="{FF2B5EF4-FFF2-40B4-BE49-F238E27FC236}">
                      <a16:creationId xmlns:a16="http://schemas.microsoft.com/office/drawing/2014/main" id="{9CF59D7D-B5CF-4E06-9DC0-18B1AE696AF8}"/>
                    </a:ext>
                  </a:extLst>
                </p:cNvPr>
                <p:cNvSpPr txBox="1"/>
                <p:nvPr/>
              </p:nvSpPr>
              <p:spPr>
                <a:xfrm>
                  <a:off x="6558267" y="6242830"/>
                  <a:ext cx="1439084" cy="535275"/>
                </a:xfrm>
                <a:prstGeom prst="rect">
                  <a:avLst/>
                </a:prstGeom>
                <a:noFill/>
              </p:spPr>
              <p:txBody>
                <a:bodyPr wrap="square" rtlCol="0">
                  <a:spAutoFit/>
                </a:bodyPr>
                <a:lstStyle/>
                <a:p>
                  <a:pPr defTabSz="685800" latinLnBrk="0"/>
                  <a:r>
                    <a:rPr lang="en-US" altLang="zh-TW" sz="1050" dirty="0">
                      <a:solidFill>
                        <a:prstClr val="black"/>
                      </a:solidFill>
                      <a:latin typeface="Calibri" panose="020F0502020204030204"/>
                      <a:ea typeface="新細明體" panose="02020500000000000000" pitchFamily="18" charset="-120"/>
                    </a:rPr>
                    <a:t>JN3</a:t>
                  </a:r>
                  <a:endParaRPr lang="zh-TW" altLang="en-US" sz="1050" dirty="0">
                    <a:solidFill>
                      <a:prstClr val="black"/>
                    </a:solidFill>
                    <a:latin typeface="Calibri" panose="020F0502020204030204"/>
                    <a:ea typeface="新細明體" panose="02020500000000000000" pitchFamily="18" charset="-120"/>
                  </a:endParaRPr>
                </a:p>
              </p:txBody>
            </p:sp>
          </p:grpSp>
          <p:grpSp>
            <p:nvGrpSpPr>
              <p:cNvPr id="476" name="群組 475">
                <a:extLst>
                  <a:ext uri="{FF2B5EF4-FFF2-40B4-BE49-F238E27FC236}">
                    <a16:creationId xmlns:a16="http://schemas.microsoft.com/office/drawing/2014/main" id="{3F139F1F-3F81-4A18-B894-520E98072EE4}"/>
                  </a:ext>
                </a:extLst>
              </p:cNvPr>
              <p:cNvGrpSpPr/>
              <p:nvPr/>
            </p:nvGrpSpPr>
            <p:grpSpPr>
              <a:xfrm>
                <a:off x="7112671" y="2153670"/>
                <a:ext cx="1648292" cy="1168861"/>
                <a:chOff x="1973126" y="1952290"/>
                <a:chExt cx="3223210" cy="1714245"/>
              </a:xfrm>
            </p:grpSpPr>
            <p:sp>
              <p:nvSpPr>
                <p:cNvPr id="484" name="箭號: 圓形 483">
                  <a:extLst>
                    <a:ext uri="{FF2B5EF4-FFF2-40B4-BE49-F238E27FC236}">
                      <a16:creationId xmlns:a16="http://schemas.microsoft.com/office/drawing/2014/main" id="{F732C84E-5FAC-4A87-8FDF-7BE46F83B480}"/>
                    </a:ext>
                  </a:extLst>
                </p:cNvPr>
                <p:cNvSpPr/>
                <p:nvPr/>
              </p:nvSpPr>
              <p:spPr>
                <a:xfrm rot="11971822" flipV="1">
                  <a:off x="1982387" y="1982869"/>
                  <a:ext cx="693576" cy="96961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485" name="箭號: 圓形 484">
                  <a:extLst>
                    <a:ext uri="{FF2B5EF4-FFF2-40B4-BE49-F238E27FC236}">
                      <a16:creationId xmlns:a16="http://schemas.microsoft.com/office/drawing/2014/main" id="{52B9A17D-11A6-4918-9733-B168D8005036}"/>
                    </a:ext>
                  </a:extLst>
                </p:cNvPr>
                <p:cNvSpPr/>
                <p:nvPr/>
              </p:nvSpPr>
              <p:spPr>
                <a:xfrm rot="434111" flipV="1">
                  <a:off x="1973126" y="2814130"/>
                  <a:ext cx="693576" cy="78483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486" name="箭號: 圓形 485">
                  <a:extLst>
                    <a:ext uri="{FF2B5EF4-FFF2-40B4-BE49-F238E27FC236}">
                      <a16:creationId xmlns:a16="http://schemas.microsoft.com/office/drawing/2014/main" id="{67272B87-A1E7-4800-BFF2-9D381254C414}"/>
                    </a:ext>
                  </a:extLst>
                </p:cNvPr>
                <p:cNvSpPr/>
                <p:nvPr/>
              </p:nvSpPr>
              <p:spPr>
                <a:xfrm rot="1732206" flipV="1">
                  <a:off x="4502760" y="2696924"/>
                  <a:ext cx="693576" cy="96961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sp>
              <p:nvSpPr>
                <p:cNvPr id="487" name="箭號: 圓形 486">
                  <a:extLst>
                    <a:ext uri="{FF2B5EF4-FFF2-40B4-BE49-F238E27FC236}">
                      <a16:creationId xmlns:a16="http://schemas.microsoft.com/office/drawing/2014/main" id="{CD53E309-D833-4542-B824-DAB2E04435C5}"/>
                    </a:ext>
                  </a:extLst>
                </p:cNvPr>
                <p:cNvSpPr/>
                <p:nvPr/>
              </p:nvSpPr>
              <p:spPr>
                <a:xfrm rot="11971822" flipH="1" flipV="1">
                  <a:off x="4334536" y="1952290"/>
                  <a:ext cx="788801" cy="969611"/>
                </a:xfrm>
                <a:prstGeom prst="circularArrow">
                  <a:avLst>
                    <a:gd name="adj1" fmla="val 12500"/>
                    <a:gd name="adj2" fmla="val 1142319"/>
                    <a:gd name="adj3" fmla="val 20457681"/>
                    <a:gd name="adj4" fmla="val 11279287"/>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black"/>
                    </a:solidFill>
                    <a:latin typeface="Calibri" panose="020F0502020204030204"/>
                    <a:ea typeface="新細明體" panose="02020500000000000000" pitchFamily="18" charset="-120"/>
                  </a:endParaRPr>
                </a:p>
              </p:txBody>
            </p:sp>
          </p:grpSp>
          <p:cxnSp>
            <p:nvCxnSpPr>
              <p:cNvPr id="477" name="直線接點 476">
                <a:extLst>
                  <a:ext uri="{FF2B5EF4-FFF2-40B4-BE49-F238E27FC236}">
                    <a16:creationId xmlns:a16="http://schemas.microsoft.com/office/drawing/2014/main" id="{744257C6-180D-439F-B5B1-2948DCCD754F}"/>
                  </a:ext>
                </a:extLst>
              </p:cNvPr>
              <p:cNvCxnSpPr>
                <a:cxnSpLocks/>
                <a:stCxn id="469" idx="2"/>
              </p:cNvCxnSpPr>
              <p:nvPr/>
            </p:nvCxnSpPr>
            <p:spPr>
              <a:xfrm>
                <a:off x="7933179" y="4169458"/>
                <a:ext cx="0" cy="83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8" name="直線接點 477">
                <a:extLst>
                  <a:ext uri="{FF2B5EF4-FFF2-40B4-BE49-F238E27FC236}">
                    <a16:creationId xmlns:a16="http://schemas.microsoft.com/office/drawing/2014/main" id="{6D58F029-BF0A-4EBD-8C8B-9DDC8A2F8803}"/>
                  </a:ext>
                </a:extLst>
              </p:cNvPr>
              <p:cNvCxnSpPr>
                <a:cxnSpLocks/>
              </p:cNvCxnSpPr>
              <p:nvPr/>
            </p:nvCxnSpPr>
            <p:spPr>
              <a:xfrm>
                <a:off x="10234670" y="3297499"/>
                <a:ext cx="0" cy="9556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9" name="矩形: 圓角 478">
                <a:extLst>
                  <a:ext uri="{FF2B5EF4-FFF2-40B4-BE49-F238E27FC236}">
                    <a16:creationId xmlns:a16="http://schemas.microsoft.com/office/drawing/2014/main" id="{6035286C-BAE1-4883-9CD1-9AA8843177C5}"/>
                  </a:ext>
                </a:extLst>
              </p:cNvPr>
              <p:cNvSpPr/>
              <p:nvPr/>
            </p:nvSpPr>
            <p:spPr>
              <a:xfrm>
                <a:off x="3685436" y="1813108"/>
                <a:ext cx="2125146" cy="2146861"/>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pic>
            <p:nvPicPr>
              <p:cNvPr id="480" name="圖片 479">
                <a:extLst>
                  <a:ext uri="{FF2B5EF4-FFF2-40B4-BE49-F238E27FC236}">
                    <a16:creationId xmlns:a16="http://schemas.microsoft.com/office/drawing/2014/main" id="{9441CC9B-C18A-4AB4-832B-00B7CF4D1AA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669802" y="1959193"/>
                <a:ext cx="1329170" cy="1870210"/>
              </a:xfrm>
              <a:prstGeom prst="rect">
                <a:avLst/>
              </a:prstGeom>
            </p:spPr>
          </p:pic>
          <p:sp>
            <p:nvSpPr>
              <p:cNvPr id="481" name="文字方塊 480">
                <a:extLst>
                  <a:ext uri="{FF2B5EF4-FFF2-40B4-BE49-F238E27FC236}">
                    <a16:creationId xmlns:a16="http://schemas.microsoft.com/office/drawing/2014/main" id="{3EA815FC-CEE4-4A46-9CD1-51A8BD3A58DF}"/>
                  </a:ext>
                </a:extLst>
              </p:cNvPr>
              <p:cNvSpPr txBox="1"/>
              <p:nvPr/>
            </p:nvSpPr>
            <p:spPr>
              <a:xfrm>
                <a:off x="4769186" y="2809143"/>
                <a:ext cx="1497716" cy="557204"/>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Ganglia </a:t>
                </a:r>
              </a:p>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Gateway</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482" name="箭號: 向左 481">
                <a:extLst>
                  <a:ext uri="{FF2B5EF4-FFF2-40B4-BE49-F238E27FC236}">
                    <a16:creationId xmlns:a16="http://schemas.microsoft.com/office/drawing/2014/main" id="{B0B1F760-FC09-4925-83EB-86FC9220CFBF}"/>
                  </a:ext>
                </a:extLst>
              </p:cNvPr>
              <p:cNvSpPr/>
              <p:nvPr/>
            </p:nvSpPr>
            <p:spPr>
              <a:xfrm>
                <a:off x="2849852" y="2798194"/>
                <a:ext cx="809272" cy="69837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sp>
            <p:nvSpPr>
              <p:cNvPr id="483" name="箭號: 向左 482">
                <a:extLst>
                  <a:ext uri="{FF2B5EF4-FFF2-40B4-BE49-F238E27FC236}">
                    <a16:creationId xmlns:a16="http://schemas.microsoft.com/office/drawing/2014/main" id="{0521EC66-E888-41A0-92D0-0E28F5F2FA0F}"/>
                  </a:ext>
                </a:extLst>
              </p:cNvPr>
              <p:cNvSpPr/>
              <p:nvPr/>
            </p:nvSpPr>
            <p:spPr>
              <a:xfrm>
                <a:off x="5731892" y="2813740"/>
                <a:ext cx="809272" cy="69837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0"/>
                <a:endParaRPr lang="zh-TW" altLang="en-US" sz="1350">
                  <a:solidFill>
                    <a:prstClr val="white"/>
                  </a:solidFill>
                  <a:latin typeface="Calibri" panose="020F0502020204030204"/>
                  <a:ea typeface="新細明體" panose="02020500000000000000" pitchFamily="18" charset="-120"/>
                </a:endParaRPr>
              </a:p>
            </p:txBody>
          </p:sp>
        </p:grpSp>
        <p:sp>
          <p:nvSpPr>
            <p:cNvPr id="465" name="文字方塊 464">
              <a:extLst>
                <a:ext uri="{FF2B5EF4-FFF2-40B4-BE49-F238E27FC236}">
                  <a16:creationId xmlns:a16="http://schemas.microsoft.com/office/drawing/2014/main" id="{F05ABBD9-3271-4466-9356-DFB7992938C2}"/>
                </a:ext>
              </a:extLst>
            </p:cNvPr>
            <p:cNvSpPr txBox="1"/>
            <p:nvPr/>
          </p:nvSpPr>
          <p:spPr>
            <a:xfrm>
              <a:off x="8301543" y="2831327"/>
              <a:ext cx="1538753" cy="300082"/>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Name</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466" name="文字方塊 465">
              <a:extLst>
                <a:ext uri="{FF2B5EF4-FFF2-40B4-BE49-F238E27FC236}">
                  <a16:creationId xmlns:a16="http://schemas.microsoft.com/office/drawing/2014/main" id="{4CD6B398-FC64-4FA6-AD0B-4B6054DF19D9}"/>
                </a:ext>
              </a:extLst>
            </p:cNvPr>
            <p:cNvSpPr txBox="1"/>
            <p:nvPr/>
          </p:nvSpPr>
          <p:spPr>
            <a:xfrm>
              <a:off x="6387266" y="2820825"/>
              <a:ext cx="1538753" cy="300082"/>
            </a:xfrm>
            <a:prstGeom prst="rect">
              <a:avLst/>
            </a:prstGeom>
            <a:noFill/>
          </p:spPr>
          <p:txBody>
            <a:bodyPr wrap="squar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Name</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467" name="文字方塊 466">
              <a:extLst>
                <a:ext uri="{FF2B5EF4-FFF2-40B4-BE49-F238E27FC236}">
                  <a16:creationId xmlns:a16="http://schemas.microsoft.com/office/drawing/2014/main" id="{C1CEDDB6-AD64-4C56-837B-00003FEC2470}"/>
                </a:ext>
              </a:extLst>
            </p:cNvPr>
            <p:cNvSpPr txBox="1"/>
            <p:nvPr/>
          </p:nvSpPr>
          <p:spPr>
            <a:xfrm>
              <a:off x="7222825" y="4599552"/>
              <a:ext cx="1311578" cy="307491"/>
            </a:xfrm>
            <a:prstGeom prst="rect">
              <a:avLst/>
            </a:prstGeom>
            <a:noFill/>
          </p:spPr>
          <p:txBody>
            <a:bodyPr wrap="none" rtlCol="0">
              <a:spAutoFit/>
            </a:bodyPr>
            <a:lstStyle/>
            <a:p>
              <a:pPr defTabSz="685800" latinLnBrk="0"/>
              <a:r>
                <a:rPr lang="en-US" altLang="zh-TW" sz="1350" dirty="0">
                  <a:solidFill>
                    <a:prstClr val="black"/>
                  </a:solidFill>
                  <a:latin typeface="微軟正黑體" panose="020B0604030504040204" pitchFamily="34" charset="-120"/>
                  <a:ea typeface="微軟正黑體" panose="020B0604030504040204" pitchFamily="34" charset="-120"/>
                </a:rPr>
                <a:t>Journal</a:t>
              </a:r>
              <a:r>
                <a:rPr lang="zh-TW" altLang="en-US" sz="1350" dirty="0">
                  <a:solidFill>
                    <a:prstClr val="black"/>
                  </a:solidFill>
                  <a:latin typeface="微軟正黑體" panose="020B0604030504040204" pitchFamily="34" charset="-120"/>
                  <a:ea typeface="微軟正黑體" panose="020B0604030504040204" pitchFamily="34" charset="-120"/>
                </a:rPr>
                <a:t> </a:t>
              </a:r>
              <a:r>
                <a:rPr lang="en-US" altLang="zh-TW" sz="1350" dirty="0">
                  <a:solidFill>
                    <a:prstClr val="black"/>
                  </a:solidFill>
                  <a:latin typeface="微軟正黑體" panose="020B0604030504040204" pitchFamily="34" charset="-120"/>
                  <a:ea typeface="微軟正黑體" panose="020B0604030504040204" pitchFamily="34" charset="-120"/>
                </a:rPr>
                <a:t>Node</a:t>
              </a:r>
              <a:endParaRPr lang="zh-TW" altLang="en-US" sz="1350" dirty="0">
                <a:solidFill>
                  <a:prstClr val="black"/>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088287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6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大數據平台建置</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吳  蒨</a:t>
            </a:r>
          </a:p>
        </p:txBody>
      </p:sp>
      <p:sp>
        <p:nvSpPr>
          <p:cNvPr id="109" name="文字方塊 108">
            <a:extLst>
              <a:ext uri="{FF2B5EF4-FFF2-40B4-BE49-F238E27FC236}">
                <a16:creationId xmlns:a16="http://schemas.microsoft.com/office/drawing/2014/main" id="{D974B364-D7E5-4C28-9385-BD5D82DCA75C}"/>
              </a:ext>
            </a:extLst>
          </p:cNvPr>
          <p:cNvSpPr txBox="1"/>
          <p:nvPr/>
        </p:nvSpPr>
        <p:spPr>
          <a:xfrm>
            <a:off x="207739" y="1296011"/>
            <a:ext cx="3717684"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Hadoop</a:t>
            </a:r>
            <a:r>
              <a:rPr lang="zh-TW" altLang="en-US" sz="2800" dirty="0">
                <a:latin typeface="微軟正黑體" panose="020B0604030504040204" pitchFamily="34" charset="-120"/>
                <a:ea typeface="微軟正黑體" panose="020B0604030504040204" pitchFamily="34" charset="-120"/>
              </a:rPr>
              <a:t>叢集架構配置</a:t>
            </a:r>
          </a:p>
        </p:txBody>
      </p:sp>
      <p:graphicFrame>
        <p:nvGraphicFramePr>
          <p:cNvPr id="113" name="表格 112">
            <a:extLst>
              <a:ext uri="{FF2B5EF4-FFF2-40B4-BE49-F238E27FC236}">
                <a16:creationId xmlns:a16="http://schemas.microsoft.com/office/drawing/2014/main" id="{3125198B-B9C6-4FF9-972A-BD8075E1A76C}"/>
              </a:ext>
            </a:extLst>
          </p:cNvPr>
          <p:cNvGraphicFramePr>
            <a:graphicFrameLocks noGrp="1"/>
          </p:cNvGraphicFramePr>
          <p:nvPr/>
        </p:nvGraphicFramePr>
        <p:xfrm>
          <a:off x="5618480" y="1737360"/>
          <a:ext cx="5874318" cy="4917438"/>
        </p:xfrm>
        <a:graphic>
          <a:graphicData uri="http://schemas.openxmlformats.org/drawingml/2006/table">
            <a:tbl>
              <a:tblPr firstRow="1" bandRow="1">
                <a:tableStyleId>{5DA37D80-6434-44D0-A028-1B22A696006F}</a:tableStyleId>
              </a:tblPr>
              <a:tblGrid>
                <a:gridCol w="5874318">
                  <a:extLst>
                    <a:ext uri="{9D8B030D-6E8A-4147-A177-3AD203B41FA5}">
                      <a16:colId xmlns:a16="http://schemas.microsoft.com/office/drawing/2014/main" val="4086062757"/>
                    </a:ext>
                  </a:extLst>
                </a:gridCol>
              </a:tblGrid>
              <a:tr h="819573">
                <a:tc>
                  <a:txBody>
                    <a:bodyPr/>
                    <a:lstStyle/>
                    <a:p>
                      <a:endParaRPr lang="zh-TW" altLang="en-US" dirty="0"/>
                    </a:p>
                  </a:txBody>
                  <a:tcPr/>
                </a:tc>
                <a:extLst>
                  <a:ext uri="{0D108BD9-81ED-4DB2-BD59-A6C34878D82A}">
                    <a16:rowId xmlns:a16="http://schemas.microsoft.com/office/drawing/2014/main" val="2254325386"/>
                  </a:ext>
                </a:extLst>
              </a:tr>
              <a:tr h="819573">
                <a:tc>
                  <a:txBody>
                    <a:bodyPr/>
                    <a:lstStyle/>
                    <a:p>
                      <a:endParaRPr lang="zh-TW" altLang="en-US" dirty="0"/>
                    </a:p>
                  </a:txBody>
                  <a:tcPr/>
                </a:tc>
                <a:extLst>
                  <a:ext uri="{0D108BD9-81ED-4DB2-BD59-A6C34878D82A}">
                    <a16:rowId xmlns:a16="http://schemas.microsoft.com/office/drawing/2014/main" val="2232916736"/>
                  </a:ext>
                </a:extLst>
              </a:tr>
              <a:tr h="819573">
                <a:tc>
                  <a:txBody>
                    <a:bodyPr/>
                    <a:lstStyle/>
                    <a:p>
                      <a:endParaRPr lang="zh-TW" altLang="en-US" dirty="0"/>
                    </a:p>
                  </a:txBody>
                  <a:tcPr/>
                </a:tc>
                <a:extLst>
                  <a:ext uri="{0D108BD9-81ED-4DB2-BD59-A6C34878D82A}">
                    <a16:rowId xmlns:a16="http://schemas.microsoft.com/office/drawing/2014/main" val="3522520363"/>
                  </a:ext>
                </a:extLst>
              </a:tr>
              <a:tr h="819573">
                <a:tc>
                  <a:txBody>
                    <a:bodyPr/>
                    <a:lstStyle/>
                    <a:p>
                      <a:endParaRPr lang="zh-TW" altLang="en-US" dirty="0"/>
                    </a:p>
                  </a:txBody>
                  <a:tcPr/>
                </a:tc>
                <a:extLst>
                  <a:ext uri="{0D108BD9-81ED-4DB2-BD59-A6C34878D82A}">
                    <a16:rowId xmlns:a16="http://schemas.microsoft.com/office/drawing/2014/main" val="819008971"/>
                  </a:ext>
                </a:extLst>
              </a:tr>
              <a:tr h="819573">
                <a:tc>
                  <a:txBody>
                    <a:bodyPr/>
                    <a:lstStyle/>
                    <a:p>
                      <a:endParaRPr lang="zh-TW" altLang="en-US" dirty="0"/>
                    </a:p>
                  </a:txBody>
                  <a:tcPr/>
                </a:tc>
                <a:extLst>
                  <a:ext uri="{0D108BD9-81ED-4DB2-BD59-A6C34878D82A}">
                    <a16:rowId xmlns:a16="http://schemas.microsoft.com/office/drawing/2014/main" val="3633774975"/>
                  </a:ext>
                </a:extLst>
              </a:tr>
              <a:tr h="819573">
                <a:tc>
                  <a:txBody>
                    <a:bodyPr/>
                    <a:lstStyle/>
                    <a:p>
                      <a:endParaRPr lang="zh-TW" altLang="en-US" dirty="0"/>
                    </a:p>
                  </a:txBody>
                  <a:tcPr/>
                </a:tc>
                <a:extLst>
                  <a:ext uri="{0D108BD9-81ED-4DB2-BD59-A6C34878D82A}">
                    <a16:rowId xmlns:a16="http://schemas.microsoft.com/office/drawing/2014/main" val="1108463117"/>
                  </a:ext>
                </a:extLst>
              </a:tr>
            </a:tbl>
          </a:graphicData>
        </a:graphic>
      </p:graphicFrame>
      <p:sp>
        <p:nvSpPr>
          <p:cNvPr id="115" name="文字方塊 114">
            <a:extLst>
              <a:ext uri="{FF2B5EF4-FFF2-40B4-BE49-F238E27FC236}">
                <a16:creationId xmlns:a16="http://schemas.microsoft.com/office/drawing/2014/main" id="{91B3D641-1420-4ABD-96EB-0D38384B6E5D}"/>
              </a:ext>
            </a:extLst>
          </p:cNvPr>
          <p:cNvSpPr txBox="1"/>
          <p:nvPr/>
        </p:nvSpPr>
        <p:spPr>
          <a:xfrm>
            <a:off x="7695353" y="2726829"/>
            <a:ext cx="1415772"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實體主機</a:t>
            </a:r>
          </a:p>
        </p:txBody>
      </p:sp>
      <p:sp>
        <p:nvSpPr>
          <p:cNvPr id="116" name="文字方塊 115">
            <a:extLst>
              <a:ext uri="{FF2B5EF4-FFF2-40B4-BE49-F238E27FC236}">
                <a16:creationId xmlns:a16="http://schemas.microsoft.com/office/drawing/2014/main" id="{9358F8A6-B1A0-4572-BB2D-4AD9ED9FDE0E}"/>
              </a:ext>
            </a:extLst>
          </p:cNvPr>
          <p:cNvSpPr txBox="1"/>
          <p:nvPr/>
        </p:nvSpPr>
        <p:spPr>
          <a:xfrm>
            <a:off x="7849241" y="3615521"/>
            <a:ext cx="1107996"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虛擬機</a:t>
            </a:r>
          </a:p>
        </p:txBody>
      </p:sp>
      <p:sp>
        <p:nvSpPr>
          <p:cNvPr id="117" name="文字方塊 116">
            <a:extLst>
              <a:ext uri="{FF2B5EF4-FFF2-40B4-BE49-F238E27FC236}">
                <a16:creationId xmlns:a16="http://schemas.microsoft.com/office/drawing/2014/main" id="{9E2D17F7-1D5D-4247-819D-ADFB76B16E47}"/>
              </a:ext>
            </a:extLst>
          </p:cNvPr>
          <p:cNvSpPr txBox="1"/>
          <p:nvPr/>
        </p:nvSpPr>
        <p:spPr>
          <a:xfrm>
            <a:off x="7961452" y="6076759"/>
            <a:ext cx="883575" cy="461665"/>
          </a:xfrm>
          <a:prstGeom prst="rect">
            <a:avLst/>
          </a:prstGeom>
          <a:noFill/>
        </p:spPr>
        <p:txBody>
          <a:bodyPr wrap="none" rtlCol="0">
            <a:spAutoFit/>
          </a:bodyPr>
          <a:lstStyle/>
          <a:p>
            <a:r>
              <a:rPr lang="en-US" altLang="zh-TW" sz="2400" dirty="0">
                <a:latin typeface="微軟正黑體" panose="020B0604030504040204" pitchFamily="34" charset="-120"/>
                <a:ea typeface="微軟正黑體" panose="020B0604030504040204" pitchFamily="34" charset="-120"/>
              </a:rPr>
              <a:t>HDD</a:t>
            </a:r>
            <a:endParaRPr lang="zh-TW" altLang="en-US" sz="2400" dirty="0">
              <a:latin typeface="微軟正黑體" panose="020B0604030504040204" pitchFamily="34" charset="-120"/>
              <a:ea typeface="微軟正黑體" panose="020B0604030504040204" pitchFamily="34" charset="-120"/>
            </a:endParaRPr>
          </a:p>
        </p:txBody>
      </p:sp>
      <p:sp>
        <p:nvSpPr>
          <p:cNvPr id="118" name="文字方塊 117">
            <a:extLst>
              <a:ext uri="{FF2B5EF4-FFF2-40B4-BE49-F238E27FC236}">
                <a16:creationId xmlns:a16="http://schemas.microsoft.com/office/drawing/2014/main" id="{6F58A003-99B8-46CB-A071-10FFF2BF3E41}"/>
              </a:ext>
            </a:extLst>
          </p:cNvPr>
          <p:cNvSpPr txBox="1"/>
          <p:nvPr/>
        </p:nvSpPr>
        <p:spPr>
          <a:xfrm>
            <a:off x="7957444" y="5162073"/>
            <a:ext cx="891591" cy="461665"/>
          </a:xfrm>
          <a:prstGeom prst="rect">
            <a:avLst/>
          </a:prstGeom>
          <a:noFill/>
        </p:spPr>
        <p:txBody>
          <a:bodyPr wrap="none" rtlCol="0">
            <a:spAutoFit/>
          </a:bodyPr>
          <a:lstStyle/>
          <a:p>
            <a:r>
              <a:rPr lang="en-US" altLang="zh-TW" sz="2400" dirty="0">
                <a:latin typeface="微軟正黑體" panose="020B0604030504040204" pitchFamily="34" charset="-120"/>
                <a:ea typeface="微軟正黑體" panose="020B0604030504040204" pitchFamily="34" charset="-120"/>
              </a:rPr>
              <a:t>RAM</a:t>
            </a:r>
            <a:endParaRPr lang="zh-TW" altLang="en-US" sz="2400" dirty="0">
              <a:latin typeface="微軟正黑體" panose="020B0604030504040204" pitchFamily="34" charset="-120"/>
              <a:ea typeface="微軟正黑體" panose="020B0604030504040204" pitchFamily="34" charset="-120"/>
            </a:endParaRPr>
          </a:p>
        </p:txBody>
      </p:sp>
      <p:sp>
        <p:nvSpPr>
          <p:cNvPr id="119" name="文字方塊 118">
            <a:extLst>
              <a:ext uri="{FF2B5EF4-FFF2-40B4-BE49-F238E27FC236}">
                <a16:creationId xmlns:a16="http://schemas.microsoft.com/office/drawing/2014/main" id="{F9FFE972-6388-4C04-A54F-14F77230C82D}"/>
              </a:ext>
            </a:extLst>
          </p:cNvPr>
          <p:cNvSpPr txBox="1"/>
          <p:nvPr/>
        </p:nvSpPr>
        <p:spPr>
          <a:xfrm>
            <a:off x="8002328" y="4371478"/>
            <a:ext cx="801823" cy="461665"/>
          </a:xfrm>
          <a:prstGeom prst="rect">
            <a:avLst/>
          </a:prstGeom>
          <a:noFill/>
        </p:spPr>
        <p:txBody>
          <a:bodyPr wrap="none" rtlCol="0">
            <a:spAutoFit/>
          </a:bodyPr>
          <a:lstStyle/>
          <a:p>
            <a:r>
              <a:rPr lang="en-US" altLang="zh-TW" sz="2400" dirty="0">
                <a:latin typeface="微軟正黑體" panose="020B0604030504040204" pitchFamily="34" charset="-120"/>
                <a:ea typeface="微軟正黑體" panose="020B0604030504040204" pitchFamily="34" charset="-120"/>
              </a:rPr>
              <a:t>CPU</a:t>
            </a:r>
            <a:endParaRPr lang="zh-TW" altLang="en-US" sz="2400" dirty="0">
              <a:latin typeface="微軟正黑體" panose="020B0604030504040204" pitchFamily="34" charset="-120"/>
              <a:ea typeface="微軟正黑體" panose="020B0604030504040204" pitchFamily="34" charset="-120"/>
            </a:endParaRPr>
          </a:p>
        </p:txBody>
      </p:sp>
      <p:sp>
        <p:nvSpPr>
          <p:cNvPr id="120" name="文字方塊 119">
            <a:extLst>
              <a:ext uri="{FF2B5EF4-FFF2-40B4-BE49-F238E27FC236}">
                <a16:creationId xmlns:a16="http://schemas.microsoft.com/office/drawing/2014/main" id="{09FBFAC9-FF70-4391-AFA6-A864D76ECA55}"/>
              </a:ext>
            </a:extLst>
          </p:cNvPr>
          <p:cNvSpPr txBox="1"/>
          <p:nvPr/>
        </p:nvSpPr>
        <p:spPr>
          <a:xfrm>
            <a:off x="10141568" y="2726829"/>
            <a:ext cx="752129"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7</a:t>
            </a:r>
            <a:r>
              <a:rPr lang="zh-TW" altLang="en-US" sz="2800" dirty="0">
                <a:latin typeface="微軟正黑體" panose="020B0604030504040204" pitchFamily="34" charset="-120"/>
                <a:ea typeface="微軟正黑體" panose="020B0604030504040204" pitchFamily="34" charset="-120"/>
              </a:rPr>
              <a:t>台</a:t>
            </a:r>
          </a:p>
        </p:txBody>
      </p:sp>
      <p:sp>
        <p:nvSpPr>
          <p:cNvPr id="121" name="文字方塊 120">
            <a:extLst>
              <a:ext uri="{FF2B5EF4-FFF2-40B4-BE49-F238E27FC236}">
                <a16:creationId xmlns:a16="http://schemas.microsoft.com/office/drawing/2014/main" id="{57BC8ECF-0C6B-408F-ACF9-CC0C320B4B70}"/>
              </a:ext>
            </a:extLst>
          </p:cNvPr>
          <p:cNvSpPr txBox="1"/>
          <p:nvPr/>
        </p:nvSpPr>
        <p:spPr>
          <a:xfrm>
            <a:off x="10037373" y="3467079"/>
            <a:ext cx="960519"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21</a:t>
            </a:r>
            <a:r>
              <a:rPr lang="zh-TW" altLang="en-US" sz="2800" dirty="0">
                <a:latin typeface="微軟正黑體" panose="020B0604030504040204" pitchFamily="34" charset="-120"/>
                <a:ea typeface="微軟正黑體" panose="020B0604030504040204" pitchFamily="34" charset="-120"/>
              </a:rPr>
              <a:t>台</a:t>
            </a:r>
          </a:p>
        </p:txBody>
      </p:sp>
      <p:sp>
        <p:nvSpPr>
          <p:cNvPr id="122" name="文字方塊 121">
            <a:extLst>
              <a:ext uri="{FF2B5EF4-FFF2-40B4-BE49-F238E27FC236}">
                <a16:creationId xmlns:a16="http://schemas.microsoft.com/office/drawing/2014/main" id="{F0EB67E2-427F-4845-89AA-BA96BAE8A019}"/>
              </a:ext>
            </a:extLst>
          </p:cNvPr>
          <p:cNvSpPr txBox="1"/>
          <p:nvPr/>
        </p:nvSpPr>
        <p:spPr>
          <a:xfrm>
            <a:off x="9805065" y="4305130"/>
            <a:ext cx="1425134"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32</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core</a:t>
            </a:r>
            <a:endParaRPr lang="zh-TW" altLang="en-US" sz="2800" dirty="0">
              <a:latin typeface="微軟正黑體" panose="020B0604030504040204" pitchFamily="34" charset="-120"/>
              <a:ea typeface="微軟正黑體" panose="020B0604030504040204" pitchFamily="34" charset="-120"/>
            </a:endParaRPr>
          </a:p>
        </p:txBody>
      </p:sp>
      <p:sp>
        <p:nvSpPr>
          <p:cNvPr id="123" name="文字方塊 122">
            <a:extLst>
              <a:ext uri="{FF2B5EF4-FFF2-40B4-BE49-F238E27FC236}">
                <a16:creationId xmlns:a16="http://schemas.microsoft.com/office/drawing/2014/main" id="{AA0DE606-F7C6-4001-A6BC-99526DA3B4F8}"/>
              </a:ext>
            </a:extLst>
          </p:cNvPr>
          <p:cNvSpPr txBox="1"/>
          <p:nvPr/>
        </p:nvSpPr>
        <p:spPr>
          <a:xfrm>
            <a:off x="9929170" y="5162073"/>
            <a:ext cx="1176925"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96 GB</a:t>
            </a:r>
            <a:endParaRPr lang="zh-TW" altLang="en-US" sz="2800" dirty="0">
              <a:latin typeface="微軟正黑體" panose="020B0604030504040204" pitchFamily="34" charset="-120"/>
              <a:ea typeface="微軟正黑體" panose="020B0604030504040204" pitchFamily="34" charset="-120"/>
            </a:endParaRPr>
          </a:p>
        </p:txBody>
      </p:sp>
      <p:sp>
        <p:nvSpPr>
          <p:cNvPr id="124" name="文字方塊 123">
            <a:extLst>
              <a:ext uri="{FF2B5EF4-FFF2-40B4-BE49-F238E27FC236}">
                <a16:creationId xmlns:a16="http://schemas.microsoft.com/office/drawing/2014/main" id="{87F9AA70-9065-496F-A4AC-0830C9008F65}"/>
              </a:ext>
            </a:extLst>
          </p:cNvPr>
          <p:cNvSpPr txBox="1"/>
          <p:nvPr/>
        </p:nvSpPr>
        <p:spPr>
          <a:xfrm>
            <a:off x="7458108" y="1860852"/>
            <a:ext cx="1890261"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系 統 架 構</a:t>
            </a:r>
          </a:p>
        </p:txBody>
      </p:sp>
      <p:pic>
        <p:nvPicPr>
          <p:cNvPr id="126" name="圖片 125">
            <a:extLst>
              <a:ext uri="{FF2B5EF4-FFF2-40B4-BE49-F238E27FC236}">
                <a16:creationId xmlns:a16="http://schemas.microsoft.com/office/drawing/2014/main" id="{02707859-0848-4AF8-8387-2A7B84283A8C}"/>
              </a:ext>
            </a:extLst>
          </p:cNvPr>
          <p:cNvPicPr>
            <a:picLocks noChangeAspect="1"/>
          </p:cNvPicPr>
          <p:nvPr/>
        </p:nvPicPr>
        <p:blipFill rotWithShape="1">
          <a:blip r:embed="rId2">
            <a:extLst>
              <a:ext uri="{28A0092B-C50C-407E-A947-70E740481C1C}">
                <a14:useLocalDpi xmlns:a14="http://schemas.microsoft.com/office/drawing/2010/main" val="0"/>
              </a:ext>
            </a:extLst>
          </a:blip>
          <a:srcRect l="18852" r="18421"/>
          <a:stretch/>
        </p:blipFill>
        <p:spPr>
          <a:xfrm>
            <a:off x="6173811" y="3468220"/>
            <a:ext cx="735150" cy="660010"/>
          </a:xfrm>
          <a:prstGeom prst="rect">
            <a:avLst/>
          </a:prstGeom>
        </p:spPr>
      </p:pic>
      <p:pic>
        <p:nvPicPr>
          <p:cNvPr id="133" name="圖形 132">
            <a:extLst>
              <a:ext uri="{FF2B5EF4-FFF2-40B4-BE49-F238E27FC236}">
                <a16:creationId xmlns:a16="http://schemas.microsoft.com/office/drawing/2014/main" id="{D06EB18F-C326-46C5-98C8-6942416522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3203" y="2680489"/>
            <a:ext cx="696367" cy="569560"/>
          </a:xfrm>
          <a:prstGeom prst="rect">
            <a:avLst/>
          </a:prstGeom>
        </p:spPr>
      </p:pic>
      <p:pic>
        <p:nvPicPr>
          <p:cNvPr id="135" name="圖片 134">
            <a:extLst>
              <a:ext uri="{FF2B5EF4-FFF2-40B4-BE49-F238E27FC236}">
                <a16:creationId xmlns:a16="http://schemas.microsoft.com/office/drawing/2014/main" id="{BF2D106A-118A-4BCB-A1E1-CB915646BB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2570" y="5919489"/>
            <a:ext cx="677632" cy="677632"/>
          </a:xfrm>
          <a:prstGeom prst="rect">
            <a:avLst/>
          </a:prstGeom>
        </p:spPr>
      </p:pic>
      <p:pic>
        <p:nvPicPr>
          <p:cNvPr id="141" name="圖片 140">
            <a:extLst>
              <a:ext uri="{FF2B5EF4-FFF2-40B4-BE49-F238E27FC236}">
                <a16:creationId xmlns:a16="http://schemas.microsoft.com/office/drawing/2014/main" id="{8CACD680-36FF-46AC-9169-FF8585DDE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0264" y="4221015"/>
            <a:ext cx="762244" cy="762244"/>
          </a:xfrm>
          <a:prstGeom prst="rect">
            <a:avLst/>
          </a:prstGeom>
        </p:spPr>
      </p:pic>
      <p:pic>
        <p:nvPicPr>
          <p:cNvPr id="145" name="圖片 144">
            <a:extLst>
              <a:ext uri="{FF2B5EF4-FFF2-40B4-BE49-F238E27FC236}">
                <a16:creationId xmlns:a16="http://schemas.microsoft.com/office/drawing/2014/main" id="{B55E8EA8-0723-4844-991C-FEC1AE76C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2570" y="5122290"/>
            <a:ext cx="677632" cy="677632"/>
          </a:xfrm>
          <a:prstGeom prst="rect">
            <a:avLst/>
          </a:prstGeom>
        </p:spPr>
      </p:pic>
      <p:pic>
        <p:nvPicPr>
          <p:cNvPr id="147" name="圖片 146">
            <a:extLst>
              <a:ext uri="{FF2B5EF4-FFF2-40B4-BE49-F238E27FC236}">
                <a16:creationId xmlns:a16="http://schemas.microsoft.com/office/drawing/2014/main" id="{6B83BDA4-F058-47B3-BABC-223F828B1FEE}"/>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9154" y="2391416"/>
            <a:ext cx="2632925" cy="1695755"/>
          </a:xfrm>
          <a:prstGeom prst="rect">
            <a:avLst/>
          </a:prstGeom>
        </p:spPr>
      </p:pic>
      <p:sp>
        <p:nvSpPr>
          <p:cNvPr id="154" name="矩形: 圓角 153">
            <a:extLst>
              <a:ext uri="{FF2B5EF4-FFF2-40B4-BE49-F238E27FC236}">
                <a16:creationId xmlns:a16="http://schemas.microsoft.com/office/drawing/2014/main" id="{DF800E82-4D1B-46C1-918C-4E9970D3EE27}"/>
              </a:ext>
            </a:extLst>
          </p:cNvPr>
          <p:cNvSpPr/>
          <p:nvPr/>
        </p:nvSpPr>
        <p:spPr>
          <a:xfrm>
            <a:off x="606305" y="3549724"/>
            <a:ext cx="1242473"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192.168.35.10</a:t>
            </a:r>
            <a:endParaRPr lang="zh-TW" altLang="en-US" sz="1200" dirty="0">
              <a:latin typeface="微軟正黑體" panose="020B0604030504040204" pitchFamily="34" charset="-120"/>
              <a:ea typeface="微軟正黑體" panose="020B0604030504040204" pitchFamily="34" charset="-120"/>
            </a:endParaRPr>
          </a:p>
        </p:txBody>
      </p:sp>
      <p:sp>
        <p:nvSpPr>
          <p:cNvPr id="156" name="矩形: 圓角 155">
            <a:extLst>
              <a:ext uri="{FF2B5EF4-FFF2-40B4-BE49-F238E27FC236}">
                <a16:creationId xmlns:a16="http://schemas.microsoft.com/office/drawing/2014/main" id="{B38BD83F-560B-42CB-A44A-8350D2C8C5A3}"/>
              </a:ext>
            </a:extLst>
          </p:cNvPr>
          <p:cNvSpPr/>
          <p:nvPr/>
        </p:nvSpPr>
        <p:spPr>
          <a:xfrm>
            <a:off x="618541" y="3083459"/>
            <a:ext cx="1179206"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192.168.35.9</a:t>
            </a:r>
            <a:endParaRPr lang="zh-TW" altLang="en-US" sz="1200" dirty="0">
              <a:latin typeface="微軟正黑體" panose="020B0604030504040204" pitchFamily="34" charset="-120"/>
              <a:ea typeface="微軟正黑體" panose="020B0604030504040204" pitchFamily="34" charset="-120"/>
            </a:endParaRPr>
          </a:p>
        </p:txBody>
      </p:sp>
      <p:sp>
        <p:nvSpPr>
          <p:cNvPr id="157" name="矩形: 圓角 156">
            <a:extLst>
              <a:ext uri="{FF2B5EF4-FFF2-40B4-BE49-F238E27FC236}">
                <a16:creationId xmlns:a16="http://schemas.microsoft.com/office/drawing/2014/main" id="{3D998667-83E7-4978-81E7-F3059E5C6D3A}"/>
              </a:ext>
            </a:extLst>
          </p:cNvPr>
          <p:cNvSpPr/>
          <p:nvPr/>
        </p:nvSpPr>
        <p:spPr>
          <a:xfrm>
            <a:off x="618541" y="2653878"/>
            <a:ext cx="1179206"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192.168.35.8</a:t>
            </a:r>
            <a:endParaRPr lang="zh-TW" altLang="en-US" sz="1200" dirty="0">
              <a:latin typeface="微軟正黑體" panose="020B0604030504040204" pitchFamily="34" charset="-120"/>
              <a:ea typeface="微軟正黑體" panose="020B0604030504040204" pitchFamily="34" charset="-120"/>
            </a:endParaRPr>
          </a:p>
        </p:txBody>
      </p:sp>
      <p:pic>
        <p:nvPicPr>
          <p:cNvPr id="159" name="圖片 158">
            <a:extLst>
              <a:ext uri="{FF2B5EF4-FFF2-40B4-BE49-F238E27FC236}">
                <a16:creationId xmlns:a16="http://schemas.microsoft.com/office/drawing/2014/main" id="{10C4A7CC-CBF6-4E12-9C8B-CB81F12F1211}"/>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1568266" y="2381431"/>
            <a:ext cx="2632925" cy="1695755"/>
          </a:xfrm>
          <a:prstGeom prst="rect">
            <a:avLst/>
          </a:prstGeom>
        </p:spPr>
      </p:pic>
      <p:sp>
        <p:nvSpPr>
          <p:cNvPr id="160" name="矩形: 圓角 159">
            <a:extLst>
              <a:ext uri="{FF2B5EF4-FFF2-40B4-BE49-F238E27FC236}">
                <a16:creationId xmlns:a16="http://schemas.microsoft.com/office/drawing/2014/main" id="{37C06732-C643-4D56-8277-D9A3392C222F}"/>
              </a:ext>
            </a:extLst>
          </p:cNvPr>
          <p:cNvSpPr/>
          <p:nvPr/>
        </p:nvSpPr>
        <p:spPr>
          <a:xfrm>
            <a:off x="2114292" y="3539739"/>
            <a:ext cx="1263598"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192.168.35.17</a:t>
            </a:r>
            <a:endParaRPr lang="zh-TW" altLang="en-US" sz="1200" dirty="0">
              <a:latin typeface="微軟正黑體" panose="020B0604030504040204" pitchFamily="34" charset="-120"/>
              <a:ea typeface="微軟正黑體" panose="020B0604030504040204" pitchFamily="34" charset="-120"/>
            </a:endParaRPr>
          </a:p>
        </p:txBody>
      </p:sp>
      <p:sp>
        <p:nvSpPr>
          <p:cNvPr id="161" name="矩形: 圓角 160">
            <a:extLst>
              <a:ext uri="{FF2B5EF4-FFF2-40B4-BE49-F238E27FC236}">
                <a16:creationId xmlns:a16="http://schemas.microsoft.com/office/drawing/2014/main" id="{782000B2-4BE2-4043-9125-0FE25FC98FB0}"/>
              </a:ext>
            </a:extLst>
          </p:cNvPr>
          <p:cNvSpPr/>
          <p:nvPr/>
        </p:nvSpPr>
        <p:spPr>
          <a:xfrm>
            <a:off x="2127333" y="3073474"/>
            <a:ext cx="1257306"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192.168.35.16</a:t>
            </a:r>
            <a:endParaRPr lang="zh-TW" altLang="en-US" sz="1200" dirty="0">
              <a:latin typeface="微軟正黑體" panose="020B0604030504040204" pitchFamily="34" charset="-120"/>
              <a:ea typeface="微軟正黑體" panose="020B0604030504040204" pitchFamily="34" charset="-120"/>
            </a:endParaRPr>
          </a:p>
        </p:txBody>
      </p:sp>
      <p:sp>
        <p:nvSpPr>
          <p:cNvPr id="162" name="矩形: 圓角 161">
            <a:extLst>
              <a:ext uri="{FF2B5EF4-FFF2-40B4-BE49-F238E27FC236}">
                <a16:creationId xmlns:a16="http://schemas.microsoft.com/office/drawing/2014/main" id="{C2D15BC9-06DF-4DA5-A2B6-0DD7CEC82AFD}"/>
              </a:ext>
            </a:extLst>
          </p:cNvPr>
          <p:cNvSpPr/>
          <p:nvPr/>
        </p:nvSpPr>
        <p:spPr>
          <a:xfrm>
            <a:off x="2147653" y="2643893"/>
            <a:ext cx="1232056"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192.168.35.15</a:t>
            </a:r>
            <a:endParaRPr lang="zh-TW" altLang="en-US" sz="1200" dirty="0">
              <a:latin typeface="微軟正黑體" panose="020B0604030504040204" pitchFamily="34" charset="-120"/>
              <a:ea typeface="微軟正黑體" panose="020B0604030504040204" pitchFamily="34" charset="-120"/>
            </a:endParaRPr>
          </a:p>
        </p:txBody>
      </p:sp>
      <p:pic>
        <p:nvPicPr>
          <p:cNvPr id="163" name="圖片 162">
            <a:extLst>
              <a:ext uri="{FF2B5EF4-FFF2-40B4-BE49-F238E27FC236}">
                <a16:creationId xmlns:a16="http://schemas.microsoft.com/office/drawing/2014/main" id="{64AE1A63-7219-4A3F-BBA4-CDC10B1264A9}"/>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121546" y="2371691"/>
            <a:ext cx="2632925" cy="1695755"/>
          </a:xfrm>
          <a:prstGeom prst="rect">
            <a:avLst/>
          </a:prstGeom>
        </p:spPr>
      </p:pic>
      <p:sp>
        <p:nvSpPr>
          <p:cNvPr id="164" name="矩形: 圓角 163">
            <a:extLst>
              <a:ext uri="{FF2B5EF4-FFF2-40B4-BE49-F238E27FC236}">
                <a16:creationId xmlns:a16="http://schemas.microsoft.com/office/drawing/2014/main" id="{1E13342D-D87A-47E8-B256-B3F632BA282F}"/>
              </a:ext>
            </a:extLst>
          </p:cNvPr>
          <p:cNvSpPr/>
          <p:nvPr/>
        </p:nvSpPr>
        <p:spPr>
          <a:xfrm>
            <a:off x="3698032" y="3529999"/>
            <a:ext cx="1233138"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192.168.35.52</a:t>
            </a:r>
            <a:endParaRPr lang="zh-TW" altLang="en-US" sz="1200" dirty="0">
              <a:latin typeface="微軟正黑體" panose="020B0604030504040204" pitchFamily="34" charset="-120"/>
              <a:ea typeface="微軟正黑體" panose="020B0604030504040204" pitchFamily="34" charset="-120"/>
            </a:endParaRPr>
          </a:p>
        </p:txBody>
      </p:sp>
      <p:sp>
        <p:nvSpPr>
          <p:cNvPr id="165" name="矩形: 圓角 164">
            <a:extLst>
              <a:ext uri="{FF2B5EF4-FFF2-40B4-BE49-F238E27FC236}">
                <a16:creationId xmlns:a16="http://schemas.microsoft.com/office/drawing/2014/main" id="{AAD126FD-331B-49F1-98FE-643BF8530232}"/>
              </a:ext>
            </a:extLst>
          </p:cNvPr>
          <p:cNvSpPr/>
          <p:nvPr/>
        </p:nvSpPr>
        <p:spPr>
          <a:xfrm>
            <a:off x="3700933" y="3063734"/>
            <a:ext cx="1233138"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192.168.35.51</a:t>
            </a:r>
            <a:endParaRPr lang="zh-TW" altLang="en-US" sz="1200" dirty="0">
              <a:latin typeface="微軟正黑體" panose="020B0604030504040204" pitchFamily="34" charset="-120"/>
              <a:ea typeface="微軟正黑體" panose="020B0604030504040204" pitchFamily="34" charset="-120"/>
            </a:endParaRPr>
          </a:p>
        </p:txBody>
      </p:sp>
      <p:sp>
        <p:nvSpPr>
          <p:cNvPr id="166" name="矩形: 圓角 165">
            <a:extLst>
              <a:ext uri="{FF2B5EF4-FFF2-40B4-BE49-F238E27FC236}">
                <a16:creationId xmlns:a16="http://schemas.microsoft.com/office/drawing/2014/main" id="{8BF9AF94-215F-4217-BFC1-7D82AD47018C}"/>
              </a:ext>
            </a:extLst>
          </p:cNvPr>
          <p:cNvSpPr/>
          <p:nvPr/>
        </p:nvSpPr>
        <p:spPr>
          <a:xfrm>
            <a:off x="3687641" y="2644313"/>
            <a:ext cx="1233138"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192.168.35.50</a:t>
            </a:r>
            <a:endParaRPr lang="zh-TW" altLang="en-US" sz="1200" dirty="0">
              <a:latin typeface="微軟正黑體" panose="020B0604030504040204" pitchFamily="34" charset="-120"/>
              <a:ea typeface="微軟正黑體" panose="020B0604030504040204" pitchFamily="34" charset="-120"/>
            </a:endParaRPr>
          </a:p>
        </p:txBody>
      </p:sp>
      <p:pic>
        <p:nvPicPr>
          <p:cNvPr id="187" name="圖片 186">
            <a:extLst>
              <a:ext uri="{FF2B5EF4-FFF2-40B4-BE49-F238E27FC236}">
                <a16:creationId xmlns:a16="http://schemas.microsoft.com/office/drawing/2014/main" id="{00D414D4-42C2-427E-99F1-380627CD2FB5}"/>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440419" y="4660546"/>
            <a:ext cx="2632925" cy="1695755"/>
          </a:xfrm>
          <a:prstGeom prst="rect">
            <a:avLst/>
          </a:prstGeom>
        </p:spPr>
      </p:pic>
      <p:sp>
        <p:nvSpPr>
          <p:cNvPr id="188" name="矩形: 圓角 187">
            <a:extLst>
              <a:ext uri="{FF2B5EF4-FFF2-40B4-BE49-F238E27FC236}">
                <a16:creationId xmlns:a16="http://schemas.microsoft.com/office/drawing/2014/main" id="{B3E40301-DA68-4B45-B71E-A0086C83A4DE}"/>
              </a:ext>
            </a:extLst>
          </p:cNvPr>
          <p:cNvSpPr/>
          <p:nvPr/>
        </p:nvSpPr>
        <p:spPr>
          <a:xfrm>
            <a:off x="136067" y="5818854"/>
            <a:ext cx="1233138"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192.168.35.59</a:t>
            </a:r>
            <a:endParaRPr lang="zh-TW" altLang="en-US" sz="1200" dirty="0">
              <a:latin typeface="微軟正黑體" panose="020B0604030504040204" pitchFamily="34" charset="-120"/>
              <a:ea typeface="微軟正黑體" panose="020B0604030504040204" pitchFamily="34" charset="-120"/>
            </a:endParaRPr>
          </a:p>
        </p:txBody>
      </p:sp>
      <p:sp>
        <p:nvSpPr>
          <p:cNvPr id="189" name="矩形: 圓角 188">
            <a:extLst>
              <a:ext uri="{FF2B5EF4-FFF2-40B4-BE49-F238E27FC236}">
                <a16:creationId xmlns:a16="http://schemas.microsoft.com/office/drawing/2014/main" id="{5A5AD3E5-51E2-4875-A4D5-310F68AAFA01}"/>
              </a:ext>
            </a:extLst>
          </p:cNvPr>
          <p:cNvSpPr/>
          <p:nvPr/>
        </p:nvSpPr>
        <p:spPr>
          <a:xfrm>
            <a:off x="138968" y="5352589"/>
            <a:ext cx="1233138"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192.168.35.58</a:t>
            </a:r>
            <a:endParaRPr lang="zh-TW" altLang="en-US" sz="1200" dirty="0">
              <a:latin typeface="微軟正黑體" panose="020B0604030504040204" pitchFamily="34" charset="-120"/>
              <a:ea typeface="微軟正黑體" panose="020B0604030504040204" pitchFamily="34" charset="-120"/>
            </a:endParaRPr>
          </a:p>
        </p:txBody>
      </p:sp>
      <p:sp>
        <p:nvSpPr>
          <p:cNvPr id="190" name="矩形: 圓角 189">
            <a:extLst>
              <a:ext uri="{FF2B5EF4-FFF2-40B4-BE49-F238E27FC236}">
                <a16:creationId xmlns:a16="http://schemas.microsoft.com/office/drawing/2014/main" id="{E6807E0E-8196-4F85-92D2-6D0A4FC0402D}"/>
              </a:ext>
            </a:extLst>
          </p:cNvPr>
          <p:cNvSpPr/>
          <p:nvPr/>
        </p:nvSpPr>
        <p:spPr>
          <a:xfrm>
            <a:off x="125676" y="4933168"/>
            <a:ext cx="1233138"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192.168.35.57</a:t>
            </a:r>
            <a:endParaRPr lang="zh-TW" altLang="en-US" sz="1200" dirty="0">
              <a:latin typeface="微軟正黑體" panose="020B0604030504040204" pitchFamily="34" charset="-120"/>
              <a:ea typeface="微軟正黑體" panose="020B0604030504040204" pitchFamily="34" charset="-120"/>
            </a:endParaRPr>
          </a:p>
        </p:txBody>
      </p:sp>
      <p:pic>
        <p:nvPicPr>
          <p:cNvPr id="191" name="圖片 190">
            <a:extLst>
              <a:ext uri="{FF2B5EF4-FFF2-40B4-BE49-F238E27FC236}">
                <a16:creationId xmlns:a16="http://schemas.microsoft.com/office/drawing/2014/main" id="{1C006FE9-6869-4D47-B16B-28A8D8F64B9E}"/>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905328" y="4672999"/>
            <a:ext cx="2632925" cy="1695755"/>
          </a:xfrm>
          <a:prstGeom prst="rect">
            <a:avLst/>
          </a:prstGeom>
        </p:spPr>
      </p:pic>
      <p:sp>
        <p:nvSpPr>
          <p:cNvPr id="192" name="矩形: 圓角 191">
            <a:extLst>
              <a:ext uri="{FF2B5EF4-FFF2-40B4-BE49-F238E27FC236}">
                <a16:creationId xmlns:a16="http://schemas.microsoft.com/office/drawing/2014/main" id="{38733B42-3EDF-4B43-8711-ECCEEBBCD826}"/>
              </a:ext>
            </a:extLst>
          </p:cNvPr>
          <p:cNvSpPr/>
          <p:nvPr/>
        </p:nvSpPr>
        <p:spPr>
          <a:xfrm>
            <a:off x="1408050" y="5810987"/>
            <a:ext cx="1317062"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192.168.35.150</a:t>
            </a:r>
            <a:endParaRPr lang="zh-TW" altLang="en-US" sz="1200" dirty="0">
              <a:latin typeface="微軟正黑體" panose="020B0604030504040204" pitchFamily="34" charset="-120"/>
              <a:ea typeface="微軟正黑體" panose="020B0604030504040204" pitchFamily="34" charset="-120"/>
            </a:endParaRPr>
          </a:p>
        </p:txBody>
      </p:sp>
      <p:sp>
        <p:nvSpPr>
          <p:cNvPr id="193" name="矩形: 圓角 192">
            <a:extLst>
              <a:ext uri="{FF2B5EF4-FFF2-40B4-BE49-F238E27FC236}">
                <a16:creationId xmlns:a16="http://schemas.microsoft.com/office/drawing/2014/main" id="{1380BFAB-70E6-4BD8-AA4F-7069D8139A62}"/>
              </a:ext>
            </a:extLst>
          </p:cNvPr>
          <p:cNvSpPr/>
          <p:nvPr/>
        </p:nvSpPr>
        <p:spPr>
          <a:xfrm>
            <a:off x="1437430" y="5365042"/>
            <a:ext cx="1317062"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192.168.35.149</a:t>
            </a:r>
            <a:endParaRPr lang="zh-TW" altLang="en-US" sz="1200" dirty="0">
              <a:latin typeface="微軟正黑體" panose="020B0604030504040204" pitchFamily="34" charset="-120"/>
              <a:ea typeface="微軟正黑體" panose="020B0604030504040204" pitchFamily="34" charset="-120"/>
            </a:endParaRPr>
          </a:p>
        </p:txBody>
      </p:sp>
      <p:sp>
        <p:nvSpPr>
          <p:cNvPr id="194" name="矩形: 圓角 193">
            <a:extLst>
              <a:ext uri="{FF2B5EF4-FFF2-40B4-BE49-F238E27FC236}">
                <a16:creationId xmlns:a16="http://schemas.microsoft.com/office/drawing/2014/main" id="{DDD30824-85D1-4F57-96F3-52E14C963668}"/>
              </a:ext>
            </a:extLst>
          </p:cNvPr>
          <p:cNvSpPr/>
          <p:nvPr/>
        </p:nvSpPr>
        <p:spPr>
          <a:xfrm>
            <a:off x="1440943" y="4945621"/>
            <a:ext cx="1317062"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192.168.35.148</a:t>
            </a:r>
            <a:endParaRPr lang="zh-TW" altLang="en-US" sz="1200" dirty="0">
              <a:latin typeface="微軟正黑體" panose="020B0604030504040204" pitchFamily="34" charset="-120"/>
              <a:ea typeface="微軟正黑體" panose="020B0604030504040204" pitchFamily="34" charset="-120"/>
            </a:endParaRPr>
          </a:p>
        </p:txBody>
      </p:sp>
      <p:pic>
        <p:nvPicPr>
          <p:cNvPr id="203" name="圖片 202">
            <a:extLst>
              <a:ext uri="{FF2B5EF4-FFF2-40B4-BE49-F238E27FC236}">
                <a16:creationId xmlns:a16="http://schemas.microsoft.com/office/drawing/2014/main" id="{55C83061-D6B0-4F76-A2A3-7D59665BC370}"/>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2276910" y="4672999"/>
            <a:ext cx="2632925" cy="1695755"/>
          </a:xfrm>
          <a:prstGeom prst="rect">
            <a:avLst/>
          </a:prstGeom>
        </p:spPr>
      </p:pic>
      <p:sp>
        <p:nvSpPr>
          <p:cNvPr id="204" name="矩形: 圓角 203">
            <a:extLst>
              <a:ext uri="{FF2B5EF4-FFF2-40B4-BE49-F238E27FC236}">
                <a16:creationId xmlns:a16="http://schemas.microsoft.com/office/drawing/2014/main" id="{CDC2B6FB-1E88-4521-B565-C4796DCE375A}"/>
              </a:ext>
            </a:extLst>
          </p:cNvPr>
          <p:cNvSpPr/>
          <p:nvPr/>
        </p:nvSpPr>
        <p:spPr>
          <a:xfrm>
            <a:off x="2779632" y="5810987"/>
            <a:ext cx="1317062"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192.168.35.157</a:t>
            </a:r>
            <a:endParaRPr lang="zh-TW" altLang="en-US" sz="1200" dirty="0">
              <a:latin typeface="微軟正黑體" panose="020B0604030504040204" pitchFamily="34" charset="-120"/>
              <a:ea typeface="微軟正黑體" panose="020B0604030504040204" pitchFamily="34" charset="-120"/>
            </a:endParaRPr>
          </a:p>
        </p:txBody>
      </p:sp>
      <p:sp>
        <p:nvSpPr>
          <p:cNvPr id="205" name="矩形: 圓角 204">
            <a:extLst>
              <a:ext uri="{FF2B5EF4-FFF2-40B4-BE49-F238E27FC236}">
                <a16:creationId xmlns:a16="http://schemas.microsoft.com/office/drawing/2014/main" id="{0E17FE52-4D82-4238-B7DC-7DB36D8A4877}"/>
              </a:ext>
            </a:extLst>
          </p:cNvPr>
          <p:cNvSpPr/>
          <p:nvPr/>
        </p:nvSpPr>
        <p:spPr>
          <a:xfrm>
            <a:off x="2809012" y="5365042"/>
            <a:ext cx="1317062"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192.168.35.156</a:t>
            </a:r>
            <a:endParaRPr lang="zh-TW" altLang="en-US" sz="1200" dirty="0">
              <a:latin typeface="微軟正黑體" panose="020B0604030504040204" pitchFamily="34" charset="-120"/>
              <a:ea typeface="微軟正黑體" panose="020B0604030504040204" pitchFamily="34" charset="-120"/>
            </a:endParaRPr>
          </a:p>
        </p:txBody>
      </p:sp>
      <p:sp>
        <p:nvSpPr>
          <p:cNvPr id="206" name="矩形: 圓角 205">
            <a:extLst>
              <a:ext uri="{FF2B5EF4-FFF2-40B4-BE49-F238E27FC236}">
                <a16:creationId xmlns:a16="http://schemas.microsoft.com/office/drawing/2014/main" id="{BC8D92DA-A976-4800-A602-5E4E2A843825}"/>
              </a:ext>
            </a:extLst>
          </p:cNvPr>
          <p:cNvSpPr/>
          <p:nvPr/>
        </p:nvSpPr>
        <p:spPr>
          <a:xfrm>
            <a:off x="2812525" y="4945621"/>
            <a:ext cx="1317062"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192.168.35.155</a:t>
            </a:r>
            <a:endParaRPr lang="zh-TW" altLang="en-US" sz="1200" dirty="0">
              <a:latin typeface="微軟正黑體" panose="020B0604030504040204" pitchFamily="34" charset="-120"/>
              <a:ea typeface="微軟正黑體" panose="020B0604030504040204" pitchFamily="34" charset="-120"/>
            </a:endParaRPr>
          </a:p>
        </p:txBody>
      </p:sp>
      <p:pic>
        <p:nvPicPr>
          <p:cNvPr id="207" name="圖片 206">
            <a:extLst>
              <a:ext uri="{FF2B5EF4-FFF2-40B4-BE49-F238E27FC236}">
                <a16:creationId xmlns:a16="http://schemas.microsoft.com/office/drawing/2014/main" id="{4B1161DC-BAD0-4FD6-B32F-E6B8B33BD63B}"/>
              </a:ext>
            </a:extLst>
          </p:cNvPr>
          <p:cNvPicPr/>
          <p:nvPr/>
        </p:nvPicPr>
        <p:blipFill>
          <a:blip r:embed="rId8" cstate="print">
            <a:extLst>
              <a:ext uri="{BEBA8EAE-BF5A-486C-A8C5-ECC9F3942E4B}">
                <a14:imgProps xmlns:a14="http://schemas.microsoft.com/office/drawing/2010/main">
                  <a14:imgLayer r:embed="rId9">
                    <a14:imgEffect>
                      <a14:backgroundRemoval t="0" b="100000" l="3000" r="90000"/>
                    </a14:imgEffect>
                  </a14:imgLayer>
                </a14:imgProps>
              </a:ext>
              <a:ext uri="{28A0092B-C50C-407E-A947-70E740481C1C}">
                <a14:useLocalDpi xmlns:a14="http://schemas.microsoft.com/office/drawing/2010/main" val="0"/>
              </a:ext>
            </a:extLst>
          </a:blip>
          <a:stretch>
            <a:fillRect/>
          </a:stretch>
        </p:blipFill>
        <p:spPr>
          <a:xfrm>
            <a:off x="3622805" y="4647973"/>
            <a:ext cx="2632925" cy="1695755"/>
          </a:xfrm>
          <a:prstGeom prst="rect">
            <a:avLst/>
          </a:prstGeom>
        </p:spPr>
      </p:pic>
      <p:sp>
        <p:nvSpPr>
          <p:cNvPr id="208" name="矩形: 圓角 207">
            <a:extLst>
              <a:ext uri="{FF2B5EF4-FFF2-40B4-BE49-F238E27FC236}">
                <a16:creationId xmlns:a16="http://schemas.microsoft.com/office/drawing/2014/main" id="{A0F52A27-759F-418E-84F7-970058302B9E}"/>
              </a:ext>
            </a:extLst>
          </p:cNvPr>
          <p:cNvSpPr/>
          <p:nvPr/>
        </p:nvSpPr>
        <p:spPr>
          <a:xfrm>
            <a:off x="4125527" y="5785961"/>
            <a:ext cx="1317062" cy="406501"/>
          </a:xfrm>
          <a:prstGeom prst="roundRect">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192.168.35.178</a:t>
            </a:r>
            <a:endParaRPr lang="zh-TW" altLang="en-US" sz="1200" dirty="0">
              <a:latin typeface="微軟正黑體" panose="020B0604030504040204" pitchFamily="34" charset="-120"/>
              <a:ea typeface="微軟正黑體" panose="020B0604030504040204" pitchFamily="34" charset="-120"/>
            </a:endParaRPr>
          </a:p>
        </p:txBody>
      </p:sp>
      <p:sp>
        <p:nvSpPr>
          <p:cNvPr id="209" name="矩形: 圓角 208">
            <a:extLst>
              <a:ext uri="{FF2B5EF4-FFF2-40B4-BE49-F238E27FC236}">
                <a16:creationId xmlns:a16="http://schemas.microsoft.com/office/drawing/2014/main" id="{4183E807-50E7-4CAC-B577-8ABE4332A37A}"/>
              </a:ext>
            </a:extLst>
          </p:cNvPr>
          <p:cNvSpPr/>
          <p:nvPr/>
        </p:nvSpPr>
        <p:spPr>
          <a:xfrm>
            <a:off x="4154907" y="5340016"/>
            <a:ext cx="1317062" cy="406501"/>
          </a:xfrm>
          <a:prstGeom prst="roundRect">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192.168.35.177</a:t>
            </a:r>
            <a:endParaRPr lang="zh-TW" altLang="en-US" sz="1200" dirty="0">
              <a:latin typeface="微軟正黑體" panose="020B0604030504040204" pitchFamily="34" charset="-120"/>
              <a:ea typeface="微軟正黑體" panose="020B0604030504040204" pitchFamily="34" charset="-120"/>
            </a:endParaRPr>
          </a:p>
        </p:txBody>
      </p:sp>
      <p:sp>
        <p:nvSpPr>
          <p:cNvPr id="210" name="矩形: 圓角 209">
            <a:extLst>
              <a:ext uri="{FF2B5EF4-FFF2-40B4-BE49-F238E27FC236}">
                <a16:creationId xmlns:a16="http://schemas.microsoft.com/office/drawing/2014/main" id="{67A1C959-F72F-490C-AEBB-F0EEE0150188}"/>
              </a:ext>
            </a:extLst>
          </p:cNvPr>
          <p:cNvSpPr/>
          <p:nvPr/>
        </p:nvSpPr>
        <p:spPr>
          <a:xfrm>
            <a:off x="4158420" y="4920595"/>
            <a:ext cx="1317062" cy="406501"/>
          </a:xfrm>
          <a:prstGeom prst="round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192.168.35.176</a:t>
            </a:r>
            <a:endParaRPr lang="zh-TW" altLang="en-US" sz="1200" dirty="0">
              <a:latin typeface="微軟正黑體" panose="020B0604030504040204" pitchFamily="34" charset="-120"/>
              <a:ea typeface="微軟正黑體" panose="020B0604030504040204" pitchFamily="34" charset="-120"/>
            </a:endParaRPr>
          </a:p>
        </p:txBody>
      </p:sp>
      <p:sp>
        <p:nvSpPr>
          <p:cNvPr id="211" name="文字方塊 210">
            <a:extLst>
              <a:ext uri="{FF2B5EF4-FFF2-40B4-BE49-F238E27FC236}">
                <a16:creationId xmlns:a16="http://schemas.microsoft.com/office/drawing/2014/main" id="{2581346D-7D9F-46AB-96D0-36C94D86752D}"/>
              </a:ext>
            </a:extLst>
          </p:cNvPr>
          <p:cNvSpPr txBox="1"/>
          <p:nvPr/>
        </p:nvSpPr>
        <p:spPr>
          <a:xfrm>
            <a:off x="744329" y="4105781"/>
            <a:ext cx="877163"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蔡豫周</a:t>
            </a:r>
          </a:p>
        </p:txBody>
      </p:sp>
      <p:sp>
        <p:nvSpPr>
          <p:cNvPr id="214" name="文字方塊 213">
            <a:extLst>
              <a:ext uri="{FF2B5EF4-FFF2-40B4-BE49-F238E27FC236}">
                <a16:creationId xmlns:a16="http://schemas.microsoft.com/office/drawing/2014/main" id="{84AEF945-7641-4CA8-A019-BF263AC2D7A2}"/>
              </a:ext>
            </a:extLst>
          </p:cNvPr>
          <p:cNvSpPr txBox="1"/>
          <p:nvPr/>
        </p:nvSpPr>
        <p:spPr>
          <a:xfrm>
            <a:off x="2380851" y="4105781"/>
            <a:ext cx="761747"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吳  蒨</a:t>
            </a:r>
          </a:p>
        </p:txBody>
      </p:sp>
      <p:sp>
        <p:nvSpPr>
          <p:cNvPr id="215" name="文字方塊 214">
            <a:extLst>
              <a:ext uri="{FF2B5EF4-FFF2-40B4-BE49-F238E27FC236}">
                <a16:creationId xmlns:a16="http://schemas.microsoft.com/office/drawing/2014/main" id="{DB017D54-8383-432A-AA61-14C3AEA77026}"/>
              </a:ext>
            </a:extLst>
          </p:cNvPr>
          <p:cNvSpPr txBox="1"/>
          <p:nvPr/>
        </p:nvSpPr>
        <p:spPr>
          <a:xfrm>
            <a:off x="3854899" y="4105781"/>
            <a:ext cx="877163"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陳宏嘉</a:t>
            </a:r>
          </a:p>
        </p:txBody>
      </p:sp>
      <p:sp>
        <p:nvSpPr>
          <p:cNvPr id="216" name="文字方塊 215">
            <a:extLst>
              <a:ext uri="{FF2B5EF4-FFF2-40B4-BE49-F238E27FC236}">
                <a16:creationId xmlns:a16="http://schemas.microsoft.com/office/drawing/2014/main" id="{3099568E-A5BF-4B2D-AAB3-BB5B3EB0FD07}"/>
              </a:ext>
            </a:extLst>
          </p:cNvPr>
          <p:cNvSpPr txBox="1"/>
          <p:nvPr/>
        </p:nvSpPr>
        <p:spPr>
          <a:xfrm>
            <a:off x="9814555" y="5996695"/>
            <a:ext cx="1406154" cy="523220"/>
          </a:xfrm>
          <a:prstGeom prst="rect">
            <a:avLst/>
          </a:prstGeom>
          <a:noFill/>
        </p:spPr>
        <p:txBody>
          <a:bodyPr wrap="none" rtlCol="0">
            <a:spAutoFit/>
          </a:bodyPr>
          <a:lstStyle/>
          <a:p>
            <a:r>
              <a:rPr lang="en-US" altLang="zh-TW" sz="2800" dirty="0">
                <a:latin typeface="微軟正黑體" panose="020B0604030504040204" pitchFamily="34" charset="-120"/>
                <a:ea typeface="微軟正黑體" panose="020B0604030504040204" pitchFamily="34" charset="-120"/>
              </a:rPr>
              <a:t>6.59 TB</a:t>
            </a:r>
            <a:endParaRPr lang="zh-TW" altLang="en-US" sz="2800" dirty="0">
              <a:latin typeface="微軟正黑體" panose="020B0604030504040204" pitchFamily="34" charset="-120"/>
              <a:ea typeface="微軟正黑體" panose="020B0604030504040204" pitchFamily="34" charset="-120"/>
            </a:endParaRPr>
          </a:p>
        </p:txBody>
      </p:sp>
      <p:sp>
        <p:nvSpPr>
          <p:cNvPr id="217" name="文字方塊 216">
            <a:extLst>
              <a:ext uri="{FF2B5EF4-FFF2-40B4-BE49-F238E27FC236}">
                <a16:creationId xmlns:a16="http://schemas.microsoft.com/office/drawing/2014/main" id="{DAC0BA2A-9B42-47C0-9D0C-118E899E1A87}"/>
              </a:ext>
            </a:extLst>
          </p:cNvPr>
          <p:cNvSpPr txBox="1"/>
          <p:nvPr/>
        </p:nvSpPr>
        <p:spPr>
          <a:xfrm>
            <a:off x="4397662" y="6344486"/>
            <a:ext cx="877163"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葉上豪</a:t>
            </a:r>
          </a:p>
        </p:txBody>
      </p:sp>
      <p:sp>
        <p:nvSpPr>
          <p:cNvPr id="218" name="文字方塊 217">
            <a:extLst>
              <a:ext uri="{FF2B5EF4-FFF2-40B4-BE49-F238E27FC236}">
                <a16:creationId xmlns:a16="http://schemas.microsoft.com/office/drawing/2014/main" id="{9DC00BC2-A284-420C-8D90-C6D753B5D5E6}"/>
              </a:ext>
            </a:extLst>
          </p:cNvPr>
          <p:cNvSpPr txBox="1"/>
          <p:nvPr/>
        </p:nvSpPr>
        <p:spPr>
          <a:xfrm>
            <a:off x="3077310" y="6344486"/>
            <a:ext cx="761747"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黃  靖</a:t>
            </a:r>
          </a:p>
        </p:txBody>
      </p:sp>
      <p:sp>
        <p:nvSpPr>
          <p:cNvPr id="220" name="文字方塊 219">
            <a:extLst>
              <a:ext uri="{FF2B5EF4-FFF2-40B4-BE49-F238E27FC236}">
                <a16:creationId xmlns:a16="http://schemas.microsoft.com/office/drawing/2014/main" id="{8F3B05C0-22A2-4D40-BA76-35ED6FBD980A}"/>
              </a:ext>
            </a:extLst>
          </p:cNvPr>
          <p:cNvSpPr txBox="1"/>
          <p:nvPr/>
        </p:nvSpPr>
        <p:spPr>
          <a:xfrm>
            <a:off x="1690883" y="6344486"/>
            <a:ext cx="877163"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李采穎</a:t>
            </a:r>
          </a:p>
        </p:txBody>
      </p:sp>
      <p:sp>
        <p:nvSpPr>
          <p:cNvPr id="221" name="文字方塊 220">
            <a:extLst>
              <a:ext uri="{FF2B5EF4-FFF2-40B4-BE49-F238E27FC236}">
                <a16:creationId xmlns:a16="http://schemas.microsoft.com/office/drawing/2014/main" id="{91ABB73B-1CD3-4956-B79D-A72C4C9742A4}"/>
              </a:ext>
            </a:extLst>
          </p:cNvPr>
          <p:cNvSpPr txBox="1"/>
          <p:nvPr/>
        </p:nvSpPr>
        <p:spPr>
          <a:xfrm>
            <a:off x="378739" y="6344486"/>
            <a:ext cx="877163" cy="369332"/>
          </a:xfrm>
          <a:prstGeom prst="rect">
            <a:avLst/>
          </a:prstGeom>
          <a:noFill/>
        </p:spPr>
        <p:txBody>
          <a:bodyPr wrap="none" rtlCol="0">
            <a:spAutoFit/>
          </a:bodyPr>
          <a:lstStyle/>
          <a:p>
            <a:r>
              <a:rPr lang="zh-TW" altLang="en-US" dirty="0">
                <a:solidFill>
                  <a:schemeClr val="tx1">
                    <a:lumMod val="75000"/>
                    <a:lumOff val="25000"/>
                  </a:schemeClr>
                </a:solidFill>
                <a:latin typeface="微軟正黑體" panose="020B0604030504040204" pitchFamily="34" charset="-120"/>
                <a:ea typeface="微軟正黑體" panose="020B0604030504040204" pitchFamily="34" charset="-120"/>
              </a:rPr>
              <a:t>陳羿安</a:t>
            </a:r>
          </a:p>
        </p:txBody>
      </p:sp>
    </p:spTree>
    <p:extLst>
      <p:ext uri="{BB962C8B-B14F-4D97-AF65-F5344CB8AC3E}">
        <p14:creationId xmlns:p14="http://schemas.microsoft.com/office/powerpoint/2010/main" val="3091296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大數據平台建置 </a:t>
              </a:r>
              <a:r>
                <a:rPr lang="en-US" altLang="zh-TW" sz="4000" b="1" dirty="0">
                  <a:latin typeface="微軟正黑體" panose="020B0604030504040204" pitchFamily="34" charset="-120"/>
                  <a:ea typeface="微軟正黑體" panose="020B0604030504040204" pitchFamily="34" charset="-120"/>
                </a:rPr>
                <a:t>&gt;</a:t>
              </a:r>
              <a:r>
                <a:rPr lang="zh-TW" altLang="en-US" sz="4000" b="1" dirty="0">
                  <a:latin typeface="微軟正黑體" panose="020B0604030504040204" pitchFamily="34" charset="-120"/>
                  <a:ea typeface="微軟正黑體" panose="020B0604030504040204" pitchFamily="34" charset="-120"/>
                </a:rPr>
                <a:t> 實例測試</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吳  蒨</a:t>
            </a:r>
          </a:p>
        </p:txBody>
      </p:sp>
      <p:pic>
        <p:nvPicPr>
          <p:cNvPr id="7" name="圖片 6">
            <a:extLst>
              <a:ext uri="{FF2B5EF4-FFF2-40B4-BE49-F238E27FC236}">
                <a16:creationId xmlns:a16="http://schemas.microsoft.com/office/drawing/2014/main" id="{205BC1CE-63B4-404C-A025-19D8B8F6D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29" y="1079500"/>
            <a:ext cx="6621705" cy="4013359"/>
          </a:xfrm>
          <a:prstGeom prst="rect">
            <a:avLst/>
          </a:prstGeom>
        </p:spPr>
      </p:pic>
      <p:pic>
        <p:nvPicPr>
          <p:cNvPr id="8" name="圖片 7">
            <a:extLst>
              <a:ext uri="{FF2B5EF4-FFF2-40B4-BE49-F238E27FC236}">
                <a16:creationId xmlns:a16="http://schemas.microsoft.com/office/drawing/2014/main" id="{729A8376-FA63-4FC1-9D5E-E907E4CFA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15" y="4346901"/>
            <a:ext cx="6372971" cy="2480619"/>
          </a:xfrm>
          <a:prstGeom prst="rect">
            <a:avLst/>
          </a:prstGeom>
        </p:spPr>
      </p:pic>
      <p:sp>
        <p:nvSpPr>
          <p:cNvPr id="10" name="矩形 9">
            <a:extLst>
              <a:ext uri="{FF2B5EF4-FFF2-40B4-BE49-F238E27FC236}">
                <a16:creationId xmlns:a16="http://schemas.microsoft.com/office/drawing/2014/main" id="{87205AE0-AD59-45E9-92B4-8E60F6AC4FF7}"/>
              </a:ext>
            </a:extLst>
          </p:cNvPr>
          <p:cNvSpPr/>
          <p:nvPr/>
        </p:nvSpPr>
        <p:spPr>
          <a:xfrm>
            <a:off x="711666" y="6512560"/>
            <a:ext cx="2580174" cy="3149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F9F35974-ABC0-4271-9358-494589FFA730}"/>
              </a:ext>
            </a:extLst>
          </p:cNvPr>
          <p:cNvPicPr>
            <a:picLocks noChangeAspect="1"/>
          </p:cNvPicPr>
          <p:nvPr/>
        </p:nvPicPr>
        <p:blipFill rotWithShape="1">
          <a:blip r:embed="rId5">
            <a:extLst>
              <a:ext uri="{28A0092B-C50C-407E-A947-70E740481C1C}">
                <a14:useLocalDpi xmlns:a14="http://schemas.microsoft.com/office/drawing/2010/main" val="0"/>
              </a:ext>
            </a:extLst>
          </a:blip>
          <a:srcRect l="38894" r="18146"/>
          <a:stretch/>
        </p:blipFill>
        <p:spPr>
          <a:xfrm>
            <a:off x="7411336" y="1132843"/>
            <a:ext cx="4003001" cy="5642917"/>
          </a:xfrm>
          <a:prstGeom prst="rect">
            <a:avLst/>
          </a:prstGeom>
        </p:spPr>
      </p:pic>
      <p:sp>
        <p:nvSpPr>
          <p:cNvPr id="13" name="文字方塊 12">
            <a:extLst>
              <a:ext uri="{FF2B5EF4-FFF2-40B4-BE49-F238E27FC236}">
                <a16:creationId xmlns:a16="http://schemas.microsoft.com/office/drawing/2014/main" id="{B8EE5695-5A9A-4B52-8B1D-40AA8046FC04}"/>
              </a:ext>
            </a:extLst>
          </p:cNvPr>
          <p:cNvSpPr txBox="1"/>
          <p:nvPr/>
        </p:nvSpPr>
        <p:spPr>
          <a:xfrm>
            <a:off x="3373120" y="6426748"/>
            <a:ext cx="3464410" cy="369332"/>
          </a:xfrm>
          <a:prstGeom prst="rect">
            <a:avLst/>
          </a:prstGeom>
          <a:noFill/>
        </p:spPr>
        <p:txBody>
          <a:bodyPr wrap="none" rtlCol="0">
            <a:spAutoFit/>
          </a:bodyPr>
          <a:lstStyle/>
          <a:p>
            <a:r>
              <a:rPr lang="zh-TW" altLang="en-US" dirty="0">
                <a:solidFill>
                  <a:srgbClr val="FF0000"/>
                </a:solidFill>
                <a:latin typeface="微軟正黑體" panose="020B0604030504040204" pitchFamily="34" charset="-120"/>
                <a:ea typeface="微軟正黑體" panose="020B0604030504040204" pitchFamily="34" charset="-120"/>
              </a:rPr>
              <a:t>讀取</a:t>
            </a:r>
            <a:r>
              <a:rPr lang="en-US" altLang="zh-TW" dirty="0">
                <a:solidFill>
                  <a:srgbClr val="FF0000"/>
                </a:solidFill>
                <a:latin typeface="微軟正黑體" panose="020B0604030504040204" pitchFamily="34" charset="-120"/>
                <a:ea typeface="微軟正黑體" panose="020B0604030504040204" pitchFamily="34" charset="-120"/>
              </a:rPr>
              <a:t>32GB</a:t>
            </a:r>
            <a:r>
              <a:rPr lang="zh-TW" altLang="en-US" dirty="0">
                <a:solidFill>
                  <a:srgbClr val="FF0000"/>
                </a:solidFill>
                <a:latin typeface="微軟正黑體" panose="020B0604030504040204" pitchFamily="34" charset="-120"/>
                <a:ea typeface="微軟正黑體" panose="020B0604030504040204" pitchFamily="34" charset="-120"/>
              </a:rPr>
              <a:t>資料量</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僅須</a:t>
            </a:r>
            <a:r>
              <a:rPr lang="en-US" altLang="zh-TW" dirty="0">
                <a:solidFill>
                  <a:srgbClr val="FF0000"/>
                </a:solidFill>
                <a:latin typeface="微軟正黑體" panose="020B0604030504040204" pitchFamily="34" charset="-120"/>
                <a:ea typeface="微軟正黑體" panose="020B0604030504040204" pitchFamily="34" charset="-120"/>
              </a:rPr>
              <a:t>1</a:t>
            </a:r>
            <a:r>
              <a:rPr lang="zh-TW" altLang="en-US" dirty="0">
                <a:solidFill>
                  <a:srgbClr val="FF0000"/>
                </a:solidFill>
                <a:latin typeface="微軟正黑體" panose="020B0604030504040204" pitchFamily="34" charset="-120"/>
                <a:ea typeface="微軟正黑體" panose="020B0604030504040204" pitchFamily="34" charset="-120"/>
              </a:rPr>
              <a:t>分</a:t>
            </a:r>
            <a:r>
              <a:rPr lang="en-US" altLang="zh-TW" dirty="0">
                <a:solidFill>
                  <a:srgbClr val="FF0000"/>
                </a:solidFill>
                <a:latin typeface="微軟正黑體" panose="020B0604030504040204" pitchFamily="34" charset="-120"/>
                <a:ea typeface="微軟正黑體" panose="020B0604030504040204" pitchFamily="34" charset="-120"/>
              </a:rPr>
              <a:t>12</a:t>
            </a:r>
            <a:r>
              <a:rPr lang="zh-TW" altLang="en-US" dirty="0">
                <a:solidFill>
                  <a:srgbClr val="FF0000"/>
                </a:solidFill>
                <a:latin typeface="微軟正黑體" panose="020B0604030504040204" pitchFamily="34" charset="-120"/>
                <a:ea typeface="微軟正黑體" panose="020B0604030504040204" pitchFamily="34" charset="-120"/>
              </a:rPr>
              <a:t>秒 </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648601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大數據平台建置 </a:t>
              </a:r>
              <a:r>
                <a:rPr lang="en-US" altLang="zh-TW" sz="4000" b="1" dirty="0">
                  <a:latin typeface="微軟正黑體" panose="020B0604030504040204" pitchFamily="34" charset="-120"/>
                  <a:ea typeface="微軟正黑體" panose="020B0604030504040204" pitchFamily="34" charset="-120"/>
                </a:rPr>
                <a:t>&gt;</a:t>
              </a:r>
              <a:r>
                <a:rPr lang="zh-TW" altLang="en-US" sz="4000" b="1" dirty="0">
                  <a:latin typeface="微軟正黑體" panose="020B0604030504040204" pitchFamily="34" charset="-120"/>
                  <a:ea typeface="微軟正黑體" panose="020B0604030504040204" pitchFamily="34" charset="-120"/>
                </a:rPr>
                <a:t> 實例測試</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吳  蒨</a:t>
            </a:r>
          </a:p>
        </p:txBody>
      </p:sp>
      <p:pic>
        <p:nvPicPr>
          <p:cNvPr id="90" name="圖片 89">
            <a:extLst>
              <a:ext uri="{FF2B5EF4-FFF2-40B4-BE49-F238E27FC236}">
                <a16:creationId xmlns:a16="http://schemas.microsoft.com/office/drawing/2014/main" id="{23E1E0B1-A58B-449F-82BC-F9EC9B75B41E}"/>
              </a:ext>
            </a:extLst>
          </p:cNvPr>
          <p:cNvPicPr>
            <a:picLocks noChangeAspect="1"/>
          </p:cNvPicPr>
          <p:nvPr/>
        </p:nvPicPr>
        <p:blipFill rotWithShape="1">
          <a:blip r:embed="rId3">
            <a:extLst>
              <a:ext uri="{28A0092B-C50C-407E-A947-70E740481C1C}">
                <a14:useLocalDpi xmlns:a14="http://schemas.microsoft.com/office/drawing/2010/main" val="0"/>
              </a:ext>
            </a:extLst>
          </a:blip>
          <a:srcRect b="2867"/>
          <a:stretch/>
        </p:blipFill>
        <p:spPr>
          <a:xfrm>
            <a:off x="4451341" y="1299169"/>
            <a:ext cx="6934377" cy="5366273"/>
          </a:xfrm>
          <a:prstGeom prst="rect">
            <a:avLst/>
          </a:prstGeom>
        </p:spPr>
      </p:pic>
      <p:sp>
        <p:nvSpPr>
          <p:cNvPr id="6" name="矩形 5">
            <a:extLst>
              <a:ext uri="{FF2B5EF4-FFF2-40B4-BE49-F238E27FC236}">
                <a16:creationId xmlns:a16="http://schemas.microsoft.com/office/drawing/2014/main" id="{2968AFFE-819D-4EB5-9ECB-F43BCD55F03C}"/>
              </a:ext>
            </a:extLst>
          </p:cNvPr>
          <p:cNvSpPr/>
          <p:nvPr/>
        </p:nvSpPr>
        <p:spPr>
          <a:xfrm>
            <a:off x="337093" y="1957219"/>
            <a:ext cx="3624899" cy="3884781"/>
          </a:xfrm>
          <a:prstGeom prst="rect">
            <a:avLst/>
          </a:prstGeom>
        </p:spPr>
        <p:txBody>
          <a:bodyPr wrap="square">
            <a:spAutoFit/>
          </a:bodyPr>
          <a:lstStyle/>
          <a:p>
            <a:pPr>
              <a:lnSpc>
                <a:spcPct val="200000"/>
              </a:lnSpc>
            </a:pPr>
            <a:r>
              <a:rPr lang="zh-TW" altLang="en-US" dirty="0">
                <a:latin typeface="微軟正黑體" panose="020B0604030504040204" pitchFamily="34" charset="-120"/>
                <a:ea typeface="微軟正黑體" panose="020B0604030504040204" pitchFamily="34" charset="-120"/>
              </a:rPr>
              <a:t>藉由建置</a:t>
            </a:r>
            <a:r>
              <a:rPr lang="en-US" altLang="zh-TW" dirty="0">
                <a:latin typeface="微軟正黑體" panose="020B0604030504040204" pitchFamily="34" charset="-120"/>
                <a:ea typeface="微軟正黑體" panose="020B0604030504040204" pitchFamily="34" charset="-120"/>
              </a:rPr>
              <a:t>Hadoop</a:t>
            </a:r>
            <a:r>
              <a:rPr lang="zh-TW" altLang="en-US" dirty="0">
                <a:latin typeface="微軟正黑體" panose="020B0604030504040204" pitchFamily="34" charset="-120"/>
                <a:ea typeface="微軟正黑體" panose="020B0604030504040204" pitchFamily="34" charset="-120"/>
              </a:rPr>
              <a:t>叢集，有效率地對巨量瀏覽紀錄進行分析</a:t>
            </a:r>
            <a:endParaRPr lang="en-US" altLang="zh-TW" dirty="0">
              <a:latin typeface="微軟正黑體" panose="020B0604030504040204" pitchFamily="34" charset="-120"/>
              <a:ea typeface="微軟正黑體" panose="020B0604030504040204" pitchFamily="34" charset="-120"/>
            </a:endParaRPr>
          </a:p>
          <a:p>
            <a:pPr>
              <a:lnSpc>
                <a:spcPct val="200000"/>
              </a:lnSpc>
            </a:pPr>
            <a:endParaRPr lang="en-US" altLang="zh-TW" dirty="0">
              <a:latin typeface="微軟正黑體" panose="020B0604030504040204" pitchFamily="34" charset="-120"/>
              <a:ea typeface="微軟正黑體" panose="020B0604030504040204" pitchFamily="34" charset="-120"/>
            </a:endParaRPr>
          </a:p>
          <a:p>
            <a:pPr>
              <a:lnSpc>
                <a:spcPct val="200000"/>
              </a:lnSpc>
            </a:pPr>
            <a:endParaRPr lang="en-US" altLang="zh-TW" dirty="0">
              <a:latin typeface="微軟正黑體" panose="020B0604030504040204" pitchFamily="34" charset="-120"/>
              <a:ea typeface="微軟正黑體" panose="020B0604030504040204" pitchFamily="34" charset="-120"/>
            </a:endParaRPr>
          </a:p>
          <a:p>
            <a:pPr>
              <a:lnSpc>
                <a:spcPct val="200000"/>
              </a:lnSpc>
            </a:pPr>
            <a:r>
              <a:rPr lang="zh-TW" altLang="en-US" dirty="0">
                <a:latin typeface="微軟正黑體" panose="020B0604030504040204" pitchFamily="34" charset="-120"/>
                <a:ea typeface="微軟正黑體" panose="020B0604030504040204" pitchFamily="34" charset="-120"/>
              </a:rPr>
              <a:t>商品開發及行銷人員可依此結果來分析各類商品的瀏覽率及銷售狀況，進而設法提升轉換率</a:t>
            </a:r>
          </a:p>
        </p:txBody>
      </p:sp>
    </p:spTree>
    <p:extLst>
      <p:ext uri="{BB962C8B-B14F-4D97-AF65-F5344CB8AC3E}">
        <p14:creationId xmlns:p14="http://schemas.microsoft.com/office/powerpoint/2010/main" val="31307803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分 類 預 測</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223499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4">
            <a:extLst>
              <a:ext uri="{FF2B5EF4-FFF2-40B4-BE49-F238E27FC236}">
                <a16:creationId xmlns:a16="http://schemas.microsoft.com/office/drawing/2014/main" id="{55674A81-DB01-448D-BF8D-A7D403CAAF57}"/>
              </a:ext>
            </a:extLst>
          </p:cNvPr>
          <p:cNvSpPr/>
          <p:nvPr/>
        </p:nvSpPr>
        <p:spPr>
          <a:xfrm>
            <a:off x="845841" y="1802908"/>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01</a:t>
            </a:r>
            <a:endParaRPr lang="en-US" sz="2000"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專題目錄</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Oval 4">
            <a:extLst>
              <a:ext uri="{FF2B5EF4-FFF2-40B4-BE49-F238E27FC236}">
                <a16:creationId xmlns:a16="http://schemas.microsoft.com/office/drawing/2014/main" id="{E2C09F77-915C-4234-93A5-E1C243A30A8B}"/>
              </a:ext>
            </a:extLst>
          </p:cNvPr>
          <p:cNvSpPr/>
          <p:nvPr/>
        </p:nvSpPr>
        <p:spPr>
          <a:xfrm>
            <a:off x="845841" y="2966154"/>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02</a:t>
            </a:r>
            <a:endParaRPr lang="en-US" sz="2000" dirty="0">
              <a:latin typeface="微軟正黑體" panose="020B0604030504040204" pitchFamily="34" charset="-120"/>
              <a:ea typeface="微軟正黑體" panose="020B0604030504040204" pitchFamily="34" charset="-120"/>
            </a:endParaRPr>
          </a:p>
        </p:txBody>
      </p:sp>
      <p:sp>
        <p:nvSpPr>
          <p:cNvPr id="11" name="Oval 4">
            <a:extLst>
              <a:ext uri="{FF2B5EF4-FFF2-40B4-BE49-F238E27FC236}">
                <a16:creationId xmlns:a16="http://schemas.microsoft.com/office/drawing/2014/main" id="{D7EDAEB3-7EC4-44D6-8604-520358D3F4C0}"/>
              </a:ext>
            </a:extLst>
          </p:cNvPr>
          <p:cNvSpPr/>
          <p:nvPr/>
        </p:nvSpPr>
        <p:spPr>
          <a:xfrm>
            <a:off x="845841" y="4129400"/>
            <a:ext cx="678160" cy="64742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03</a:t>
            </a:r>
            <a:endParaRPr lang="en-US" sz="2000" dirty="0">
              <a:latin typeface="微軟正黑體" panose="020B0604030504040204" pitchFamily="34" charset="-120"/>
              <a:ea typeface="微軟正黑體" panose="020B0604030504040204" pitchFamily="34" charset="-120"/>
            </a:endParaRPr>
          </a:p>
        </p:txBody>
      </p:sp>
      <p:sp>
        <p:nvSpPr>
          <p:cNvPr id="12" name="Oval 4">
            <a:extLst>
              <a:ext uri="{FF2B5EF4-FFF2-40B4-BE49-F238E27FC236}">
                <a16:creationId xmlns:a16="http://schemas.microsoft.com/office/drawing/2014/main" id="{140BBBE9-0793-439B-A3BF-54F2009887A7}"/>
              </a:ext>
            </a:extLst>
          </p:cNvPr>
          <p:cNvSpPr/>
          <p:nvPr/>
        </p:nvSpPr>
        <p:spPr>
          <a:xfrm>
            <a:off x="845841" y="5265440"/>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04</a:t>
            </a:r>
            <a:endParaRPr lang="en-US" sz="2000" dirty="0">
              <a:latin typeface="微軟正黑體" panose="020B0604030504040204" pitchFamily="34" charset="-120"/>
              <a:ea typeface="微軟正黑體" panose="020B0604030504040204" pitchFamily="34" charset="-120"/>
            </a:endParaRPr>
          </a:p>
        </p:txBody>
      </p:sp>
      <p:sp>
        <p:nvSpPr>
          <p:cNvPr id="19" name="Oval 4">
            <a:extLst>
              <a:ext uri="{FF2B5EF4-FFF2-40B4-BE49-F238E27FC236}">
                <a16:creationId xmlns:a16="http://schemas.microsoft.com/office/drawing/2014/main" id="{4F6DCF25-D4B3-4A96-BA83-94801B846106}"/>
              </a:ext>
            </a:extLst>
          </p:cNvPr>
          <p:cNvSpPr/>
          <p:nvPr/>
        </p:nvSpPr>
        <p:spPr>
          <a:xfrm>
            <a:off x="6484641" y="1777508"/>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05</a:t>
            </a:r>
            <a:endParaRPr lang="en-US" sz="2000" dirty="0">
              <a:latin typeface="微軟正黑體" panose="020B0604030504040204" pitchFamily="34" charset="-120"/>
              <a:ea typeface="微軟正黑體" panose="020B0604030504040204" pitchFamily="34" charset="-120"/>
            </a:endParaRPr>
          </a:p>
        </p:txBody>
      </p:sp>
      <p:sp>
        <p:nvSpPr>
          <p:cNvPr id="20" name="Oval 4">
            <a:extLst>
              <a:ext uri="{FF2B5EF4-FFF2-40B4-BE49-F238E27FC236}">
                <a16:creationId xmlns:a16="http://schemas.microsoft.com/office/drawing/2014/main" id="{FCA737D2-0FCC-47F9-9B4F-00A24A234D53}"/>
              </a:ext>
            </a:extLst>
          </p:cNvPr>
          <p:cNvSpPr/>
          <p:nvPr/>
        </p:nvSpPr>
        <p:spPr>
          <a:xfrm>
            <a:off x="6484641" y="2940754"/>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06</a:t>
            </a:r>
            <a:endParaRPr lang="en-US" sz="2000" dirty="0">
              <a:latin typeface="微軟正黑體" panose="020B0604030504040204" pitchFamily="34" charset="-120"/>
              <a:ea typeface="微軟正黑體" panose="020B0604030504040204" pitchFamily="34" charset="-120"/>
            </a:endParaRPr>
          </a:p>
        </p:txBody>
      </p:sp>
      <p:sp>
        <p:nvSpPr>
          <p:cNvPr id="21" name="Oval 4">
            <a:extLst>
              <a:ext uri="{FF2B5EF4-FFF2-40B4-BE49-F238E27FC236}">
                <a16:creationId xmlns:a16="http://schemas.microsoft.com/office/drawing/2014/main" id="{CE40CACF-AED8-48BC-8F1B-950F73E7DEB9}"/>
              </a:ext>
            </a:extLst>
          </p:cNvPr>
          <p:cNvSpPr/>
          <p:nvPr/>
        </p:nvSpPr>
        <p:spPr>
          <a:xfrm>
            <a:off x="6484641" y="4104000"/>
            <a:ext cx="678160" cy="64742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07</a:t>
            </a:r>
            <a:endParaRPr lang="en-US" sz="2000" dirty="0">
              <a:latin typeface="微軟正黑體" panose="020B0604030504040204" pitchFamily="34" charset="-120"/>
              <a:ea typeface="微軟正黑體" panose="020B0604030504040204" pitchFamily="34" charset="-120"/>
            </a:endParaRPr>
          </a:p>
        </p:txBody>
      </p:sp>
      <p:sp>
        <p:nvSpPr>
          <p:cNvPr id="22" name="Oval 4">
            <a:extLst>
              <a:ext uri="{FF2B5EF4-FFF2-40B4-BE49-F238E27FC236}">
                <a16:creationId xmlns:a16="http://schemas.microsoft.com/office/drawing/2014/main" id="{F0601E4E-A5FE-4506-9E3D-25FFE9BCF85C}"/>
              </a:ext>
            </a:extLst>
          </p:cNvPr>
          <p:cNvSpPr/>
          <p:nvPr/>
        </p:nvSpPr>
        <p:spPr>
          <a:xfrm>
            <a:off x="6484641" y="5240040"/>
            <a:ext cx="678160" cy="6781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08</a:t>
            </a:r>
            <a:endParaRPr lang="en-US" sz="20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EA079DDA-BE1F-4AAF-8F51-11D09EEE1F4C}"/>
              </a:ext>
            </a:extLst>
          </p:cNvPr>
          <p:cNvSpPr txBox="1"/>
          <p:nvPr/>
        </p:nvSpPr>
        <p:spPr>
          <a:xfrm>
            <a:off x="1737707" y="1896293"/>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團隊介紹</a:t>
            </a:r>
          </a:p>
        </p:txBody>
      </p:sp>
      <p:sp>
        <p:nvSpPr>
          <p:cNvPr id="24" name="文字方塊 23">
            <a:extLst>
              <a:ext uri="{FF2B5EF4-FFF2-40B4-BE49-F238E27FC236}">
                <a16:creationId xmlns:a16="http://schemas.microsoft.com/office/drawing/2014/main" id="{91A6FCFB-50CC-4AC5-ADF6-F7CC54ABFF35}"/>
              </a:ext>
            </a:extLst>
          </p:cNvPr>
          <p:cNvSpPr txBox="1"/>
          <p:nvPr/>
        </p:nvSpPr>
        <p:spPr>
          <a:xfrm>
            <a:off x="1737708" y="3010851"/>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專題動機</a:t>
            </a:r>
          </a:p>
        </p:txBody>
      </p:sp>
      <p:sp>
        <p:nvSpPr>
          <p:cNvPr id="25" name="文字方塊 24">
            <a:extLst>
              <a:ext uri="{FF2B5EF4-FFF2-40B4-BE49-F238E27FC236}">
                <a16:creationId xmlns:a16="http://schemas.microsoft.com/office/drawing/2014/main" id="{72A6767A-BCD9-434F-9C1F-D95D721A3AA0}"/>
              </a:ext>
            </a:extLst>
          </p:cNvPr>
          <p:cNvSpPr txBox="1"/>
          <p:nvPr/>
        </p:nvSpPr>
        <p:spPr>
          <a:xfrm>
            <a:off x="1737708" y="4130493"/>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資料說明</a:t>
            </a:r>
          </a:p>
        </p:txBody>
      </p:sp>
      <p:sp>
        <p:nvSpPr>
          <p:cNvPr id="26" name="文字方塊 25">
            <a:extLst>
              <a:ext uri="{FF2B5EF4-FFF2-40B4-BE49-F238E27FC236}">
                <a16:creationId xmlns:a16="http://schemas.microsoft.com/office/drawing/2014/main" id="{6F674531-0BF7-46E4-92C7-C988A5A734FF}"/>
              </a:ext>
            </a:extLst>
          </p:cNvPr>
          <p:cNvSpPr txBox="1"/>
          <p:nvPr/>
        </p:nvSpPr>
        <p:spPr>
          <a:xfrm>
            <a:off x="1737708" y="5297269"/>
            <a:ext cx="3416320"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大數據平台建置</a:t>
            </a:r>
          </a:p>
        </p:txBody>
      </p:sp>
      <p:sp>
        <p:nvSpPr>
          <p:cNvPr id="27" name="文字方塊 26">
            <a:extLst>
              <a:ext uri="{FF2B5EF4-FFF2-40B4-BE49-F238E27FC236}">
                <a16:creationId xmlns:a16="http://schemas.microsoft.com/office/drawing/2014/main" id="{184B08D0-8982-4B14-A76B-9FB97FFF87C1}"/>
              </a:ext>
            </a:extLst>
          </p:cNvPr>
          <p:cNvSpPr txBox="1"/>
          <p:nvPr/>
        </p:nvSpPr>
        <p:spPr>
          <a:xfrm>
            <a:off x="7454900" y="1809337"/>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分類預測</a:t>
            </a:r>
          </a:p>
        </p:txBody>
      </p:sp>
      <p:sp>
        <p:nvSpPr>
          <p:cNvPr id="28" name="文字方塊 27">
            <a:extLst>
              <a:ext uri="{FF2B5EF4-FFF2-40B4-BE49-F238E27FC236}">
                <a16:creationId xmlns:a16="http://schemas.microsoft.com/office/drawing/2014/main" id="{1DF2D3A7-66D8-4292-8F03-0BCEE5A978B6}"/>
              </a:ext>
            </a:extLst>
          </p:cNvPr>
          <p:cNvSpPr txBox="1"/>
          <p:nvPr/>
        </p:nvSpPr>
        <p:spPr>
          <a:xfrm>
            <a:off x="7454900" y="2940754"/>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銷售預測</a:t>
            </a:r>
          </a:p>
        </p:txBody>
      </p:sp>
      <p:sp>
        <p:nvSpPr>
          <p:cNvPr id="29" name="文字方塊 28">
            <a:extLst>
              <a:ext uri="{FF2B5EF4-FFF2-40B4-BE49-F238E27FC236}">
                <a16:creationId xmlns:a16="http://schemas.microsoft.com/office/drawing/2014/main" id="{7FD95EB5-F1D6-4D07-B778-4D7E71253429}"/>
              </a:ext>
            </a:extLst>
          </p:cNvPr>
          <p:cNvSpPr txBox="1"/>
          <p:nvPr/>
        </p:nvSpPr>
        <p:spPr>
          <a:xfrm>
            <a:off x="7454900" y="4105093"/>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爬蟲應用</a:t>
            </a:r>
          </a:p>
        </p:txBody>
      </p:sp>
      <p:sp>
        <p:nvSpPr>
          <p:cNvPr id="30" name="文字方塊 29">
            <a:extLst>
              <a:ext uri="{FF2B5EF4-FFF2-40B4-BE49-F238E27FC236}">
                <a16:creationId xmlns:a16="http://schemas.microsoft.com/office/drawing/2014/main" id="{81E82A60-4EA7-4C06-9929-958DC901E3EE}"/>
              </a:ext>
            </a:extLst>
          </p:cNvPr>
          <p:cNvSpPr txBox="1"/>
          <p:nvPr/>
        </p:nvSpPr>
        <p:spPr>
          <a:xfrm>
            <a:off x="7454900" y="5237603"/>
            <a:ext cx="2031325" cy="646331"/>
          </a:xfrm>
          <a:prstGeom prst="rect">
            <a:avLst/>
          </a:prstGeom>
          <a:noFill/>
        </p:spPr>
        <p:txBody>
          <a:bodyPr wrap="none" rtlCol="0">
            <a:spAutoFit/>
          </a:bodyPr>
          <a:lstStyle/>
          <a:p>
            <a:r>
              <a:rPr lang="zh-TW" altLang="en-US" sz="3600" b="1" dirty="0">
                <a:solidFill>
                  <a:schemeClr val="accent3">
                    <a:lumMod val="50000"/>
                  </a:schemeClr>
                </a:solidFill>
                <a:latin typeface="微軟正黑體" panose="020B0604030504040204" pitchFamily="34" charset="-120"/>
                <a:ea typeface="微軟正黑體" panose="020B0604030504040204" pitchFamily="34" charset="-120"/>
              </a:rPr>
              <a:t>實例示範</a:t>
            </a:r>
          </a:p>
        </p:txBody>
      </p:sp>
      <p:sp>
        <p:nvSpPr>
          <p:cNvPr id="31" name="文字方塊 30">
            <a:extLst>
              <a:ext uri="{FF2B5EF4-FFF2-40B4-BE49-F238E27FC236}">
                <a16:creationId xmlns:a16="http://schemas.microsoft.com/office/drawing/2014/main" id="{6C23149F-F746-483A-B3C2-3F4371A23514}"/>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spTree>
    <p:extLst>
      <p:ext uri="{BB962C8B-B14F-4D97-AF65-F5344CB8AC3E}">
        <p14:creationId xmlns:p14="http://schemas.microsoft.com/office/powerpoint/2010/main" val="10015068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pic>
        <p:nvPicPr>
          <p:cNvPr id="12" name="圖片 11">
            <a:extLst>
              <a:ext uri="{FF2B5EF4-FFF2-40B4-BE49-F238E27FC236}">
                <a16:creationId xmlns:a16="http://schemas.microsoft.com/office/drawing/2014/main" id="{863D14BF-9777-41B4-AD98-0043C004F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258" y="2680621"/>
            <a:ext cx="2326395" cy="2326395"/>
          </a:xfrm>
          <a:prstGeom prst="rect">
            <a:avLst/>
          </a:prstGeom>
        </p:spPr>
      </p:pic>
      <p:pic>
        <p:nvPicPr>
          <p:cNvPr id="13" name="圖片 12">
            <a:extLst>
              <a:ext uri="{FF2B5EF4-FFF2-40B4-BE49-F238E27FC236}">
                <a16:creationId xmlns:a16="http://schemas.microsoft.com/office/drawing/2014/main" id="{734262CD-1717-49A6-A506-2B8C95166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913" y="2500699"/>
            <a:ext cx="2506322" cy="2506318"/>
          </a:xfrm>
          <a:prstGeom prst="rect">
            <a:avLst/>
          </a:prstGeom>
        </p:spPr>
      </p:pic>
      <p:sp>
        <p:nvSpPr>
          <p:cNvPr id="7" name="文字方塊 6">
            <a:extLst>
              <a:ext uri="{FF2B5EF4-FFF2-40B4-BE49-F238E27FC236}">
                <a16:creationId xmlns:a16="http://schemas.microsoft.com/office/drawing/2014/main" id="{B4361A16-0F0C-4CEB-B744-DCA3436B8F38}"/>
              </a:ext>
            </a:extLst>
          </p:cNvPr>
          <p:cNvSpPr txBox="1"/>
          <p:nvPr/>
        </p:nvSpPr>
        <p:spPr>
          <a:xfrm>
            <a:off x="1183200" y="5353574"/>
            <a:ext cx="2236510"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商品名稱</a:t>
            </a:r>
          </a:p>
        </p:txBody>
      </p:sp>
      <p:sp>
        <p:nvSpPr>
          <p:cNvPr id="15" name="文字方塊 14">
            <a:extLst>
              <a:ext uri="{FF2B5EF4-FFF2-40B4-BE49-F238E27FC236}">
                <a16:creationId xmlns:a16="http://schemas.microsoft.com/office/drawing/2014/main" id="{52B25F3E-7B31-46F4-9CB9-6965C22BE765}"/>
              </a:ext>
            </a:extLst>
          </p:cNvPr>
          <p:cNvSpPr txBox="1"/>
          <p:nvPr/>
        </p:nvSpPr>
        <p:spPr>
          <a:xfrm>
            <a:off x="7780319" y="5353574"/>
            <a:ext cx="2983509" cy="707886"/>
          </a:xfrm>
          <a:prstGeom prst="rect">
            <a:avLst/>
          </a:prstGeom>
          <a:noFill/>
        </p:spPr>
        <p:txBody>
          <a:bodyPr wrap="none" rtlCol="0">
            <a:spAutoFit/>
          </a:bodyPr>
          <a:lstStyle/>
          <a:p>
            <a:r>
              <a:rPr lang="en-US" altLang="zh-TW" sz="4000" dirty="0">
                <a:latin typeface="微軟正黑體" panose="020B0604030504040204" pitchFamily="34" charset="-120"/>
                <a:ea typeface="微軟正黑體" panose="020B0604030504040204" pitchFamily="34" charset="-120"/>
              </a:rPr>
              <a:t>Google</a:t>
            </a:r>
            <a:r>
              <a:rPr lang="zh-TW" altLang="en-US" sz="4000" dirty="0">
                <a:latin typeface="微軟正黑體" panose="020B0604030504040204" pitchFamily="34" charset="-120"/>
                <a:ea typeface="微軟正黑體" panose="020B0604030504040204" pitchFamily="34" charset="-120"/>
              </a:rPr>
              <a:t>分類</a:t>
            </a:r>
          </a:p>
        </p:txBody>
      </p:sp>
      <p:sp>
        <p:nvSpPr>
          <p:cNvPr id="17" name="文字方塊 16">
            <a:extLst>
              <a:ext uri="{FF2B5EF4-FFF2-40B4-BE49-F238E27FC236}">
                <a16:creationId xmlns:a16="http://schemas.microsoft.com/office/drawing/2014/main" id="{C64676F6-22C9-49CD-BB0B-874DC73E5DE5}"/>
              </a:ext>
            </a:extLst>
          </p:cNvPr>
          <p:cNvSpPr txBox="1"/>
          <p:nvPr/>
        </p:nvSpPr>
        <p:spPr>
          <a:xfrm>
            <a:off x="860315" y="1516546"/>
            <a:ext cx="16129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原始資料</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28F8F71B-7CC8-42A7-8E5A-FA84E90517FE}"/>
              </a:ext>
            </a:extLst>
          </p:cNvPr>
          <p:cNvSpPr txBox="1"/>
          <p:nvPr/>
        </p:nvSpPr>
        <p:spPr>
          <a:xfrm>
            <a:off x="3968798" y="5346462"/>
            <a:ext cx="3262432"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商品類別名稱</a:t>
            </a:r>
          </a:p>
        </p:txBody>
      </p:sp>
      <p:grpSp>
        <p:nvGrpSpPr>
          <p:cNvPr id="81" name="群組 80">
            <a:extLst>
              <a:ext uri="{FF2B5EF4-FFF2-40B4-BE49-F238E27FC236}">
                <a16:creationId xmlns:a16="http://schemas.microsoft.com/office/drawing/2014/main" id="{6CFEC9CE-1D91-41E1-8869-7CF2366AE6C0}"/>
              </a:ext>
            </a:extLst>
          </p:cNvPr>
          <p:cNvGrpSpPr/>
          <p:nvPr/>
        </p:nvGrpSpPr>
        <p:grpSpPr>
          <a:xfrm>
            <a:off x="3896687" y="2605743"/>
            <a:ext cx="3682766" cy="2476150"/>
            <a:chOff x="3896687" y="2605743"/>
            <a:chExt cx="3682766" cy="2476150"/>
          </a:xfrm>
        </p:grpSpPr>
        <p:sp>
          <p:nvSpPr>
            <p:cNvPr id="18" name="橢圓 17">
              <a:extLst>
                <a:ext uri="{FF2B5EF4-FFF2-40B4-BE49-F238E27FC236}">
                  <a16:creationId xmlns:a16="http://schemas.microsoft.com/office/drawing/2014/main" id="{A686864A-3FB5-40AE-827B-1090C295FE30}"/>
                </a:ext>
              </a:extLst>
            </p:cNvPr>
            <p:cNvSpPr/>
            <p:nvPr/>
          </p:nvSpPr>
          <p:spPr>
            <a:xfrm>
              <a:off x="3896687" y="2605743"/>
              <a:ext cx="3682766" cy="24761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ADD91FD0-C5AE-4056-B191-2DCD0AF9CB2F}"/>
                </a:ext>
              </a:extLst>
            </p:cNvPr>
            <p:cNvGrpSpPr/>
            <p:nvPr/>
          </p:nvGrpSpPr>
          <p:grpSpPr>
            <a:xfrm>
              <a:off x="5685550" y="2877451"/>
              <a:ext cx="906011" cy="678171"/>
              <a:chOff x="3674378" y="1516546"/>
              <a:chExt cx="906011" cy="678171"/>
            </a:xfrm>
          </p:grpSpPr>
          <p:sp>
            <p:nvSpPr>
              <p:cNvPr id="37" name="矩形 36">
                <a:extLst>
                  <a:ext uri="{FF2B5EF4-FFF2-40B4-BE49-F238E27FC236}">
                    <a16:creationId xmlns:a16="http://schemas.microsoft.com/office/drawing/2014/main" id="{7C59E0C1-FB1A-4FF8-B907-7CE37C721F73}"/>
                  </a:ext>
                </a:extLst>
              </p:cNvPr>
              <p:cNvSpPr/>
              <p:nvPr/>
            </p:nvSpPr>
            <p:spPr>
              <a:xfrm>
                <a:off x="3674378" y="1516546"/>
                <a:ext cx="906011" cy="5154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7429FC04-0712-4E84-89C5-09A3AA988E28}"/>
                  </a:ext>
                </a:extLst>
              </p:cNvPr>
              <p:cNvSpPr/>
              <p:nvPr/>
            </p:nvSpPr>
            <p:spPr>
              <a:xfrm>
                <a:off x="3765846" y="1619139"/>
                <a:ext cx="724451" cy="3481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等腰三角形 38">
                <a:extLst>
                  <a:ext uri="{FF2B5EF4-FFF2-40B4-BE49-F238E27FC236}">
                    <a16:creationId xmlns:a16="http://schemas.microsoft.com/office/drawing/2014/main" id="{E1205DDA-702B-49BA-AA5E-6FCC9CEEBDE3}"/>
                  </a:ext>
                </a:extLst>
              </p:cNvPr>
              <p:cNvSpPr/>
              <p:nvPr/>
            </p:nvSpPr>
            <p:spPr>
              <a:xfrm>
                <a:off x="3839462" y="2016683"/>
                <a:ext cx="575842" cy="17803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 name="群組 52">
              <a:extLst>
                <a:ext uri="{FF2B5EF4-FFF2-40B4-BE49-F238E27FC236}">
                  <a16:creationId xmlns:a16="http://schemas.microsoft.com/office/drawing/2014/main" id="{5B67FF3D-4C5E-4BA9-991C-1FA9C783C8FC}"/>
                </a:ext>
              </a:extLst>
            </p:cNvPr>
            <p:cNvGrpSpPr/>
            <p:nvPr/>
          </p:nvGrpSpPr>
          <p:grpSpPr>
            <a:xfrm>
              <a:off x="4361749" y="3901404"/>
              <a:ext cx="961104" cy="603935"/>
              <a:chOff x="4522441" y="3990674"/>
              <a:chExt cx="961104" cy="603935"/>
            </a:xfrm>
          </p:grpSpPr>
          <p:sp>
            <p:nvSpPr>
              <p:cNvPr id="35" name="橢圓 34">
                <a:extLst>
                  <a:ext uri="{FF2B5EF4-FFF2-40B4-BE49-F238E27FC236}">
                    <a16:creationId xmlns:a16="http://schemas.microsoft.com/office/drawing/2014/main" id="{A394AF6D-D3BB-4CA9-A110-99B3240CABE5}"/>
                  </a:ext>
                </a:extLst>
              </p:cNvPr>
              <p:cNvSpPr/>
              <p:nvPr/>
            </p:nvSpPr>
            <p:spPr>
              <a:xfrm rot="2787606">
                <a:off x="4701172" y="3997020"/>
                <a:ext cx="145878" cy="503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150C045-040C-4716-BF3C-0FC097E6FA65}"/>
                  </a:ext>
                </a:extLst>
              </p:cNvPr>
              <p:cNvSpPr/>
              <p:nvPr/>
            </p:nvSpPr>
            <p:spPr>
              <a:xfrm>
                <a:off x="4742572" y="4015655"/>
                <a:ext cx="733711" cy="578954"/>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D5D2A88-9311-4BF9-B272-EA7245DF12F8}"/>
                  </a:ext>
                </a:extLst>
              </p:cNvPr>
              <p:cNvSpPr/>
              <p:nvPr/>
            </p:nvSpPr>
            <p:spPr>
              <a:xfrm>
                <a:off x="4912569" y="4147941"/>
                <a:ext cx="45719" cy="13968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B5573A0D-72F2-4256-813B-964900A4E071}"/>
                  </a:ext>
                </a:extLst>
              </p:cNvPr>
              <p:cNvSpPr/>
              <p:nvPr/>
            </p:nvSpPr>
            <p:spPr>
              <a:xfrm rot="21340789">
                <a:off x="5086321" y="4143975"/>
                <a:ext cx="45719" cy="1396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12AAFD5A-7A7B-4C43-AEDE-EFC1CC72202F}"/>
                  </a:ext>
                </a:extLst>
              </p:cNvPr>
              <p:cNvSpPr/>
              <p:nvPr/>
            </p:nvSpPr>
            <p:spPr>
              <a:xfrm>
                <a:off x="4993840" y="430513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89D66256-C69F-412B-80DE-BF34D6CEC1BC}"/>
                  </a:ext>
                </a:extLst>
              </p:cNvPr>
              <p:cNvSpPr/>
              <p:nvPr/>
            </p:nvSpPr>
            <p:spPr>
              <a:xfrm rot="19327682">
                <a:off x="5331178" y="3990674"/>
                <a:ext cx="152367" cy="5033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 name="群組 51">
              <a:extLst>
                <a:ext uri="{FF2B5EF4-FFF2-40B4-BE49-F238E27FC236}">
                  <a16:creationId xmlns:a16="http://schemas.microsoft.com/office/drawing/2014/main" id="{601901A7-C37E-43C1-88F6-0C2D1358253A}"/>
                </a:ext>
              </a:extLst>
            </p:cNvPr>
            <p:cNvGrpSpPr/>
            <p:nvPr/>
          </p:nvGrpSpPr>
          <p:grpSpPr>
            <a:xfrm>
              <a:off x="5672384" y="3741046"/>
              <a:ext cx="1270250" cy="598506"/>
              <a:chOff x="5672384" y="3741046"/>
              <a:chExt cx="1270250" cy="598506"/>
            </a:xfrm>
          </p:grpSpPr>
          <p:sp>
            <p:nvSpPr>
              <p:cNvPr id="45" name="等腰三角形 44">
                <a:extLst>
                  <a:ext uri="{FF2B5EF4-FFF2-40B4-BE49-F238E27FC236}">
                    <a16:creationId xmlns:a16="http://schemas.microsoft.com/office/drawing/2014/main" id="{084BABFB-D73F-442F-9AE4-694FA48F2448}"/>
                  </a:ext>
                </a:extLst>
              </p:cNvPr>
              <p:cNvSpPr/>
              <p:nvPr/>
            </p:nvSpPr>
            <p:spPr>
              <a:xfrm rot="16200000">
                <a:off x="6544610" y="3854751"/>
                <a:ext cx="511729" cy="284319"/>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11470241-3176-4334-AF1A-F90B0F0693EF}"/>
                  </a:ext>
                </a:extLst>
              </p:cNvPr>
              <p:cNvSpPr/>
              <p:nvPr/>
            </p:nvSpPr>
            <p:spPr>
              <a:xfrm>
                <a:off x="5777018" y="3790450"/>
                <a:ext cx="1023457" cy="41292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弧形 45">
                <a:extLst>
                  <a:ext uri="{FF2B5EF4-FFF2-40B4-BE49-F238E27FC236}">
                    <a16:creationId xmlns:a16="http://schemas.microsoft.com/office/drawing/2014/main" id="{6F6FF18D-D1FC-475E-AB26-CBE6543D3921}"/>
                  </a:ext>
                </a:extLst>
              </p:cNvPr>
              <p:cNvSpPr/>
              <p:nvPr/>
            </p:nvSpPr>
            <p:spPr>
              <a:xfrm rot="2187728">
                <a:off x="5672384" y="3764568"/>
                <a:ext cx="419449" cy="574984"/>
              </a:xfrm>
              <a:prstGeom prst="arc">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4CEA181A-9DB7-48FE-A16D-003363CDA89B}"/>
                  </a:ext>
                </a:extLst>
              </p:cNvPr>
              <p:cNvSpPr/>
              <p:nvPr/>
            </p:nvSpPr>
            <p:spPr>
              <a:xfrm>
                <a:off x="5882108" y="3880067"/>
                <a:ext cx="163813" cy="157639"/>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5" name="圖片 54">
              <a:extLst>
                <a:ext uri="{FF2B5EF4-FFF2-40B4-BE49-F238E27FC236}">
                  <a16:creationId xmlns:a16="http://schemas.microsoft.com/office/drawing/2014/main" id="{884AA357-93B2-4F2F-9CCD-46B0D2A1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739" y="2999799"/>
              <a:ext cx="719183" cy="719183"/>
            </a:xfrm>
            <a:prstGeom prst="rect">
              <a:avLst/>
            </a:prstGeom>
          </p:spPr>
        </p:pic>
        <p:grpSp>
          <p:nvGrpSpPr>
            <p:cNvPr id="80" name="群組 79">
              <a:extLst>
                <a:ext uri="{FF2B5EF4-FFF2-40B4-BE49-F238E27FC236}">
                  <a16:creationId xmlns:a16="http://schemas.microsoft.com/office/drawing/2014/main" id="{3DB2E6CB-2502-49B4-9BDB-E975DEAB5078}"/>
                </a:ext>
              </a:extLst>
            </p:cNvPr>
            <p:cNvGrpSpPr/>
            <p:nvPr/>
          </p:nvGrpSpPr>
          <p:grpSpPr>
            <a:xfrm>
              <a:off x="5506686" y="4334273"/>
              <a:ext cx="687896" cy="566594"/>
              <a:chOff x="3154261" y="1354358"/>
              <a:chExt cx="964733" cy="1181762"/>
            </a:xfrm>
          </p:grpSpPr>
          <p:sp>
            <p:nvSpPr>
              <p:cNvPr id="58" name="流程圖: 接點 57">
                <a:extLst>
                  <a:ext uri="{FF2B5EF4-FFF2-40B4-BE49-F238E27FC236}">
                    <a16:creationId xmlns:a16="http://schemas.microsoft.com/office/drawing/2014/main" id="{AAB1B8CE-E092-4ACF-978D-FBCA0C2058BA}"/>
                  </a:ext>
                </a:extLst>
              </p:cNvPr>
              <p:cNvSpPr/>
              <p:nvPr/>
            </p:nvSpPr>
            <p:spPr>
              <a:xfrm>
                <a:off x="3372376" y="1920248"/>
                <a:ext cx="746618" cy="487392"/>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人工作業 55">
                <a:extLst>
                  <a:ext uri="{FF2B5EF4-FFF2-40B4-BE49-F238E27FC236}">
                    <a16:creationId xmlns:a16="http://schemas.microsoft.com/office/drawing/2014/main" id="{07477BE0-768F-48C5-A7C4-D0FFB6B84B10}"/>
                  </a:ext>
                </a:extLst>
              </p:cNvPr>
              <p:cNvSpPr/>
              <p:nvPr/>
            </p:nvSpPr>
            <p:spPr>
              <a:xfrm>
                <a:off x="3154261" y="1854689"/>
                <a:ext cx="822121" cy="681431"/>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C67C6326-C4ED-465B-8399-471709233BC2}"/>
                  </a:ext>
                </a:extLst>
              </p:cNvPr>
              <p:cNvSpPr/>
              <p:nvPr/>
            </p:nvSpPr>
            <p:spPr>
              <a:xfrm>
                <a:off x="3154261" y="1685221"/>
                <a:ext cx="822121" cy="404496"/>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EB1BA383-E0BD-45ED-A69B-8E27E6A44D69}"/>
                  </a:ext>
                </a:extLst>
              </p:cNvPr>
              <p:cNvSpPr/>
              <p:nvPr/>
            </p:nvSpPr>
            <p:spPr>
              <a:xfrm>
                <a:off x="3247588" y="1753468"/>
                <a:ext cx="635465" cy="245146"/>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手繪多邊形: 圖案 74">
                <a:extLst>
                  <a:ext uri="{FF2B5EF4-FFF2-40B4-BE49-F238E27FC236}">
                    <a16:creationId xmlns:a16="http://schemas.microsoft.com/office/drawing/2014/main" id="{804F29E6-24DB-4AFD-8B4A-04DCE86D3AFD}"/>
                  </a:ext>
                </a:extLst>
              </p:cNvPr>
              <p:cNvSpPr/>
              <p:nvPr/>
            </p:nvSpPr>
            <p:spPr>
              <a:xfrm>
                <a:off x="3264368" y="1359170"/>
                <a:ext cx="205717" cy="461395"/>
              </a:xfrm>
              <a:custGeom>
                <a:avLst/>
                <a:gdLst>
                  <a:gd name="connsiteX0" fmla="*/ 143465 w 205717"/>
                  <a:gd name="connsiteY0" fmla="*/ 0 h 461395"/>
                  <a:gd name="connsiteX1" fmla="*/ 852 w 205717"/>
                  <a:gd name="connsiteY1" fmla="*/ 201336 h 461395"/>
                  <a:gd name="connsiteX2" fmla="*/ 202188 w 205717"/>
                  <a:gd name="connsiteY2" fmla="*/ 302004 h 461395"/>
                  <a:gd name="connsiteX3" fmla="*/ 109909 w 205717"/>
                  <a:gd name="connsiteY3" fmla="*/ 461395 h 461395"/>
                </a:gdLst>
                <a:ahLst/>
                <a:cxnLst>
                  <a:cxn ang="0">
                    <a:pos x="connsiteX0" y="connsiteY0"/>
                  </a:cxn>
                  <a:cxn ang="0">
                    <a:pos x="connsiteX1" y="connsiteY1"/>
                  </a:cxn>
                  <a:cxn ang="0">
                    <a:pos x="connsiteX2" y="connsiteY2"/>
                  </a:cxn>
                  <a:cxn ang="0">
                    <a:pos x="connsiteX3" y="connsiteY3"/>
                  </a:cxn>
                </a:cxnLst>
                <a:rect l="l" t="t" r="r" b="b"/>
                <a:pathLst>
                  <a:path w="205717" h="461395">
                    <a:moveTo>
                      <a:pt x="143465" y="0"/>
                    </a:moveTo>
                    <a:cubicBezTo>
                      <a:pt x="67265" y="75501"/>
                      <a:pt x="-8935" y="151002"/>
                      <a:pt x="852" y="201336"/>
                    </a:cubicBezTo>
                    <a:cubicBezTo>
                      <a:pt x="10639" y="251670"/>
                      <a:pt x="184012" y="258661"/>
                      <a:pt x="202188" y="302004"/>
                    </a:cubicBezTo>
                    <a:cubicBezTo>
                      <a:pt x="220364" y="345347"/>
                      <a:pt x="165136" y="403371"/>
                      <a:pt x="109909" y="46139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手繪多邊形: 圖案 75">
                <a:extLst>
                  <a:ext uri="{FF2B5EF4-FFF2-40B4-BE49-F238E27FC236}">
                    <a16:creationId xmlns:a16="http://schemas.microsoft.com/office/drawing/2014/main" id="{FCAEB4EF-099A-49E1-9581-CDA1912CE018}"/>
                  </a:ext>
                </a:extLst>
              </p:cNvPr>
              <p:cNvSpPr/>
              <p:nvPr/>
            </p:nvSpPr>
            <p:spPr>
              <a:xfrm>
                <a:off x="3426430" y="1354358"/>
                <a:ext cx="205717" cy="461395"/>
              </a:xfrm>
              <a:custGeom>
                <a:avLst/>
                <a:gdLst>
                  <a:gd name="connsiteX0" fmla="*/ 143465 w 205717"/>
                  <a:gd name="connsiteY0" fmla="*/ 0 h 461395"/>
                  <a:gd name="connsiteX1" fmla="*/ 852 w 205717"/>
                  <a:gd name="connsiteY1" fmla="*/ 201336 h 461395"/>
                  <a:gd name="connsiteX2" fmla="*/ 202188 w 205717"/>
                  <a:gd name="connsiteY2" fmla="*/ 302004 h 461395"/>
                  <a:gd name="connsiteX3" fmla="*/ 109909 w 205717"/>
                  <a:gd name="connsiteY3" fmla="*/ 461395 h 461395"/>
                </a:gdLst>
                <a:ahLst/>
                <a:cxnLst>
                  <a:cxn ang="0">
                    <a:pos x="connsiteX0" y="connsiteY0"/>
                  </a:cxn>
                  <a:cxn ang="0">
                    <a:pos x="connsiteX1" y="connsiteY1"/>
                  </a:cxn>
                  <a:cxn ang="0">
                    <a:pos x="connsiteX2" y="connsiteY2"/>
                  </a:cxn>
                  <a:cxn ang="0">
                    <a:pos x="connsiteX3" y="connsiteY3"/>
                  </a:cxn>
                </a:cxnLst>
                <a:rect l="l" t="t" r="r" b="b"/>
                <a:pathLst>
                  <a:path w="205717" h="461395">
                    <a:moveTo>
                      <a:pt x="143465" y="0"/>
                    </a:moveTo>
                    <a:cubicBezTo>
                      <a:pt x="67265" y="75501"/>
                      <a:pt x="-8935" y="151002"/>
                      <a:pt x="852" y="201336"/>
                    </a:cubicBezTo>
                    <a:cubicBezTo>
                      <a:pt x="10639" y="251670"/>
                      <a:pt x="184012" y="258661"/>
                      <a:pt x="202188" y="302004"/>
                    </a:cubicBezTo>
                    <a:cubicBezTo>
                      <a:pt x="220364" y="345347"/>
                      <a:pt x="165136" y="403371"/>
                      <a:pt x="109909" y="46139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手繪多邊形: 圖案 76">
                <a:extLst>
                  <a:ext uri="{FF2B5EF4-FFF2-40B4-BE49-F238E27FC236}">
                    <a16:creationId xmlns:a16="http://schemas.microsoft.com/office/drawing/2014/main" id="{C8429E21-B4D3-482C-9297-FB6A0818EF45}"/>
                  </a:ext>
                </a:extLst>
              </p:cNvPr>
              <p:cNvSpPr/>
              <p:nvPr/>
            </p:nvSpPr>
            <p:spPr>
              <a:xfrm>
                <a:off x="3588491" y="1360515"/>
                <a:ext cx="205717" cy="461395"/>
              </a:xfrm>
              <a:custGeom>
                <a:avLst/>
                <a:gdLst>
                  <a:gd name="connsiteX0" fmla="*/ 143465 w 205717"/>
                  <a:gd name="connsiteY0" fmla="*/ 0 h 461395"/>
                  <a:gd name="connsiteX1" fmla="*/ 852 w 205717"/>
                  <a:gd name="connsiteY1" fmla="*/ 201336 h 461395"/>
                  <a:gd name="connsiteX2" fmla="*/ 202188 w 205717"/>
                  <a:gd name="connsiteY2" fmla="*/ 302004 h 461395"/>
                  <a:gd name="connsiteX3" fmla="*/ 109909 w 205717"/>
                  <a:gd name="connsiteY3" fmla="*/ 461395 h 461395"/>
                </a:gdLst>
                <a:ahLst/>
                <a:cxnLst>
                  <a:cxn ang="0">
                    <a:pos x="connsiteX0" y="connsiteY0"/>
                  </a:cxn>
                  <a:cxn ang="0">
                    <a:pos x="connsiteX1" y="connsiteY1"/>
                  </a:cxn>
                  <a:cxn ang="0">
                    <a:pos x="connsiteX2" y="connsiteY2"/>
                  </a:cxn>
                  <a:cxn ang="0">
                    <a:pos x="connsiteX3" y="connsiteY3"/>
                  </a:cxn>
                </a:cxnLst>
                <a:rect l="l" t="t" r="r" b="b"/>
                <a:pathLst>
                  <a:path w="205717" h="461395">
                    <a:moveTo>
                      <a:pt x="143465" y="0"/>
                    </a:moveTo>
                    <a:cubicBezTo>
                      <a:pt x="67265" y="75501"/>
                      <a:pt x="-8935" y="151002"/>
                      <a:pt x="852" y="201336"/>
                    </a:cubicBezTo>
                    <a:cubicBezTo>
                      <a:pt x="10639" y="251670"/>
                      <a:pt x="184012" y="258661"/>
                      <a:pt x="202188" y="302004"/>
                    </a:cubicBezTo>
                    <a:cubicBezTo>
                      <a:pt x="220364" y="345347"/>
                      <a:pt x="165136" y="403371"/>
                      <a:pt x="109909" y="46139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37160099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pic>
        <p:nvPicPr>
          <p:cNvPr id="12" name="圖片 11">
            <a:extLst>
              <a:ext uri="{FF2B5EF4-FFF2-40B4-BE49-F238E27FC236}">
                <a16:creationId xmlns:a16="http://schemas.microsoft.com/office/drawing/2014/main" id="{863D14BF-9777-41B4-AD98-0043C004F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061" y="2802990"/>
            <a:ext cx="2326395" cy="2326395"/>
          </a:xfrm>
          <a:prstGeom prst="rect">
            <a:avLst/>
          </a:prstGeom>
        </p:spPr>
      </p:pic>
      <p:sp>
        <p:nvSpPr>
          <p:cNvPr id="7" name="文字方塊 6">
            <a:extLst>
              <a:ext uri="{FF2B5EF4-FFF2-40B4-BE49-F238E27FC236}">
                <a16:creationId xmlns:a16="http://schemas.microsoft.com/office/drawing/2014/main" id="{B4361A16-0F0C-4CEB-B744-DCA3436B8F38}"/>
              </a:ext>
            </a:extLst>
          </p:cNvPr>
          <p:cNvSpPr txBox="1"/>
          <p:nvPr/>
        </p:nvSpPr>
        <p:spPr>
          <a:xfrm>
            <a:off x="5010170" y="5286461"/>
            <a:ext cx="2236510"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商品名稱</a:t>
            </a:r>
          </a:p>
        </p:txBody>
      </p:sp>
      <p:sp>
        <p:nvSpPr>
          <p:cNvPr id="4" name="文字方塊 3">
            <a:extLst>
              <a:ext uri="{FF2B5EF4-FFF2-40B4-BE49-F238E27FC236}">
                <a16:creationId xmlns:a16="http://schemas.microsoft.com/office/drawing/2014/main" id="{2F3CEAE3-188D-4EDE-BD8B-57698A28D981}"/>
              </a:ext>
            </a:extLst>
          </p:cNvPr>
          <p:cNvSpPr txBox="1"/>
          <p:nvPr/>
        </p:nvSpPr>
        <p:spPr>
          <a:xfrm rot="20286717">
            <a:off x="1539980" y="1960278"/>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優惠</a:t>
            </a:r>
          </a:p>
        </p:txBody>
      </p:sp>
      <p:sp>
        <p:nvSpPr>
          <p:cNvPr id="41" name="文字方塊 40">
            <a:extLst>
              <a:ext uri="{FF2B5EF4-FFF2-40B4-BE49-F238E27FC236}">
                <a16:creationId xmlns:a16="http://schemas.microsoft.com/office/drawing/2014/main" id="{47532B79-F132-4298-A061-55D694580D07}"/>
              </a:ext>
            </a:extLst>
          </p:cNvPr>
          <p:cNvSpPr txBox="1"/>
          <p:nvPr/>
        </p:nvSpPr>
        <p:spPr>
          <a:xfrm rot="1302206">
            <a:off x="7548422" y="2241733"/>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必買</a:t>
            </a:r>
          </a:p>
        </p:txBody>
      </p:sp>
      <p:sp>
        <p:nvSpPr>
          <p:cNvPr id="42" name="文字方塊 41">
            <a:extLst>
              <a:ext uri="{FF2B5EF4-FFF2-40B4-BE49-F238E27FC236}">
                <a16:creationId xmlns:a16="http://schemas.microsoft.com/office/drawing/2014/main" id="{44767F8A-D680-425A-B515-0D2C02C4822A}"/>
              </a:ext>
            </a:extLst>
          </p:cNvPr>
          <p:cNvSpPr txBox="1"/>
          <p:nvPr/>
        </p:nvSpPr>
        <p:spPr>
          <a:xfrm rot="257730">
            <a:off x="2902777" y="3871389"/>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熱門</a:t>
            </a:r>
          </a:p>
        </p:txBody>
      </p:sp>
      <p:sp>
        <p:nvSpPr>
          <p:cNvPr id="43" name="文字方塊 42">
            <a:extLst>
              <a:ext uri="{FF2B5EF4-FFF2-40B4-BE49-F238E27FC236}">
                <a16:creationId xmlns:a16="http://schemas.microsoft.com/office/drawing/2014/main" id="{8BC13306-20AC-4FE2-A818-192C1B97E7B7}"/>
              </a:ext>
            </a:extLst>
          </p:cNvPr>
          <p:cNvSpPr txBox="1"/>
          <p:nvPr/>
        </p:nvSpPr>
        <p:spPr>
          <a:xfrm rot="20445450">
            <a:off x="8229329" y="4281629"/>
            <a:ext cx="1604447" cy="1754326"/>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買一送一</a:t>
            </a:r>
          </a:p>
        </p:txBody>
      </p:sp>
      <p:sp>
        <p:nvSpPr>
          <p:cNvPr id="48" name="文字方塊 47">
            <a:extLst>
              <a:ext uri="{FF2B5EF4-FFF2-40B4-BE49-F238E27FC236}">
                <a16:creationId xmlns:a16="http://schemas.microsoft.com/office/drawing/2014/main" id="{8055753C-5D5E-425B-875F-63C50EC2688B}"/>
              </a:ext>
            </a:extLst>
          </p:cNvPr>
          <p:cNvSpPr txBox="1"/>
          <p:nvPr/>
        </p:nvSpPr>
        <p:spPr>
          <a:xfrm rot="773919">
            <a:off x="991485" y="5072412"/>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熱銷</a:t>
            </a:r>
          </a:p>
        </p:txBody>
      </p:sp>
      <p:sp>
        <p:nvSpPr>
          <p:cNvPr id="49" name="文字方塊 48">
            <a:extLst>
              <a:ext uri="{FF2B5EF4-FFF2-40B4-BE49-F238E27FC236}">
                <a16:creationId xmlns:a16="http://schemas.microsoft.com/office/drawing/2014/main" id="{DDDA7304-5647-4737-A958-C6C1B8010458}"/>
              </a:ext>
            </a:extLst>
          </p:cNvPr>
          <p:cNvSpPr txBox="1"/>
          <p:nvPr/>
        </p:nvSpPr>
        <p:spPr>
          <a:xfrm rot="21056744">
            <a:off x="654943" y="3471514"/>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一組</a:t>
            </a:r>
          </a:p>
        </p:txBody>
      </p:sp>
      <p:sp>
        <p:nvSpPr>
          <p:cNvPr id="51" name="文字方塊 50">
            <a:extLst>
              <a:ext uri="{FF2B5EF4-FFF2-40B4-BE49-F238E27FC236}">
                <a16:creationId xmlns:a16="http://schemas.microsoft.com/office/drawing/2014/main" id="{8D648256-0B54-475A-95A2-6CF7A42EC9EC}"/>
              </a:ext>
            </a:extLst>
          </p:cNvPr>
          <p:cNvSpPr txBox="1"/>
          <p:nvPr/>
        </p:nvSpPr>
        <p:spPr>
          <a:xfrm rot="773919">
            <a:off x="3787813" y="1555155"/>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特價</a:t>
            </a:r>
          </a:p>
        </p:txBody>
      </p:sp>
      <p:sp>
        <p:nvSpPr>
          <p:cNvPr id="54" name="文字方塊 53">
            <a:extLst>
              <a:ext uri="{FF2B5EF4-FFF2-40B4-BE49-F238E27FC236}">
                <a16:creationId xmlns:a16="http://schemas.microsoft.com/office/drawing/2014/main" id="{2E0FE7C9-9550-4EC4-A24D-6C0BB2BB68A9}"/>
              </a:ext>
            </a:extLst>
          </p:cNvPr>
          <p:cNvSpPr txBox="1"/>
          <p:nvPr/>
        </p:nvSpPr>
        <p:spPr>
          <a:xfrm rot="20371559">
            <a:off x="9742601" y="1700994"/>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實用</a:t>
            </a:r>
          </a:p>
        </p:txBody>
      </p:sp>
      <p:sp>
        <p:nvSpPr>
          <p:cNvPr id="57" name="文字方塊 56">
            <a:extLst>
              <a:ext uri="{FF2B5EF4-FFF2-40B4-BE49-F238E27FC236}">
                <a16:creationId xmlns:a16="http://schemas.microsoft.com/office/drawing/2014/main" id="{7BB6B09D-E20B-45F3-AC60-5ECCFDE3F90E}"/>
              </a:ext>
            </a:extLst>
          </p:cNvPr>
          <p:cNvSpPr txBox="1"/>
          <p:nvPr/>
        </p:nvSpPr>
        <p:spPr>
          <a:xfrm rot="603173">
            <a:off x="9996037" y="3285959"/>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最強</a:t>
            </a:r>
          </a:p>
        </p:txBody>
      </p:sp>
      <p:sp>
        <p:nvSpPr>
          <p:cNvPr id="61" name="文字方塊 60">
            <a:extLst>
              <a:ext uri="{FF2B5EF4-FFF2-40B4-BE49-F238E27FC236}">
                <a16:creationId xmlns:a16="http://schemas.microsoft.com/office/drawing/2014/main" id="{4D9D465F-8A22-4BC9-8A39-C0D2A508839A}"/>
              </a:ext>
            </a:extLst>
          </p:cNvPr>
          <p:cNvSpPr txBox="1"/>
          <p:nvPr/>
        </p:nvSpPr>
        <p:spPr>
          <a:xfrm rot="20371559">
            <a:off x="10195739" y="4946783"/>
            <a:ext cx="1604447" cy="923330"/>
          </a:xfrm>
          <a:prstGeom prst="rect">
            <a:avLst/>
          </a:prstGeom>
          <a:noFill/>
        </p:spPr>
        <p:txBody>
          <a:bodyPr wrap="square" rtlCol="0">
            <a:spAutoFit/>
          </a:bodyPr>
          <a:lstStyle/>
          <a:p>
            <a:r>
              <a:rPr lang="zh-TW" altLang="en-US" sz="5400" dirty="0">
                <a:latin typeface="微軟正黑體" panose="020B0604030504040204" pitchFamily="34" charset="-120"/>
                <a:ea typeface="微軟正黑體" panose="020B0604030504040204" pitchFamily="34" charset="-120"/>
              </a:rPr>
              <a:t>免運</a:t>
            </a:r>
          </a:p>
        </p:txBody>
      </p:sp>
      <p:sp>
        <p:nvSpPr>
          <p:cNvPr id="62" name="文字方塊 61">
            <a:extLst>
              <a:ext uri="{FF2B5EF4-FFF2-40B4-BE49-F238E27FC236}">
                <a16:creationId xmlns:a16="http://schemas.microsoft.com/office/drawing/2014/main" id="{AD05196C-E864-427C-9022-C36CAFCAD6A7}"/>
              </a:ext>
            </a:extLst>
          </p:cNvPr>
          <p:cNvSpPr txBox="1"/>
          <p:nvPr/>
        </p:nvSpPr>
        <p:spPr>
          <a:xfrm rot="773919">
            <a:off x="3630542" y="1531333"/>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3" name="文字方塊 62">
            <a:extLst>
              <a:ext uri="{FF2B5EF4-FFF2-40B4-BE49-F238E27FC236}">
                <a16:creationId xmlns:a16="http://schemas.microsoft.com/office/drawing/2014/main" id="{7CBE0AE8-E4F2-406E-B1F5-168BA4475C78}"/>
              </a:ext>
            </a:extLst>
          </p:cNvPr>
          <p:cNvSpPr txBox="1"/>
          <p:nvPr/>
        </p:nvSpPr>
        <p:spPr>
          <a:xfrm rot="1387203">
            <a:off x="7324876" y="2184276"/>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4" name="文字方塊 63">
            <a:extLst>
              <a:ext uri="{FF2B5EF4-FFF2-40B4-BE49-F238E27FC236}">
                <a16:creationId xmlns:a16="http://schemas.microsoft.com/office/drawing/2014/main" id="{F7271378-AF11-4557-B641-9C9F46F952F2}"/>
              </a:ext>
            </a:extLst>
          </p:cNvPr>
          <p:cNvSpPr txBox="1"/>
          <p:nvPr/>
        </p:nvSpPr>
        <p:spPr>
          <a:xfrm rot="20406133">
            <a:off x="9503687" y="1528273"/>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5" name="文字方塊 64">
            <a:extLst>
              <a:ext uri="{FF2B5EF4-FFF2-40B4-BE49-F238E27FC236}">
                <a16:creationId xmlns:a16="http://schemas.microsoft.com/office/drawing/2014/main" id="{8EF5E469-F875-4969-A5FF-5542A35F17AB}"/>
              </a:ext>
            </a:extLst>
          </p:cNvPr>
          <p:cNvSpPr txBox="1"/>
          <p:nvPr/>
        </p:nvSpPr>
        <p:spPr>
          <a:xfrm rot="773919">
            <a:off x="9755695" y="3207172"/>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6" name="文字方塊 65">
            <a:extLst>
              <a:ext uri="{FF2B5EF4-FFF2-40B4-BE49-F238E27FC236}">
                <a16:creationId xmlns:a16="http://schemas.microsoft.com/office/drawing/2014/main" id="{E4402DF0-9B53-483D-9320-36870450981D}"/>
              </a:ext>
            </a:extLst>
          </p:cNvPr>
          <p:cNvSpPr txBox="1"/>
          <p:nvPr/>
        </p:nvSpPr>
        <p:spPr>
          <a:xfrm rot="20558905">
            <a:off x="9932269" y="4843049"/>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7" name="文字方塊 66">
            <a:extLst>
              <a:ext uri="{FF2B5EF4-FFF2-40B4-BE49-F238E27FC236}">
                <a16:creationId xmlns:a16="http://schemas.microsoft.com/office/drawing/2014/main" id="{2B6371E9-A531-44BD-ACD8-0970C9470AEC}"/>
              </a:ext>
            </a:extLst>
          </p:cNvPr>
          <p:cNvSpPr txBox="1"/>
          <p:nvPr/>
        </p:nvSpPr>
        <p:spPr>
          <a:xfrm rot="1723367">
            <a:off x="8021368" y="4630276"/>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8" name="文字方塊 67">
            <a:extLst>
              <a:ext uri="{FF2B5EF4-FFF2-40B4-BE49-F238E27FC236}">
                <a16:creationId xmlns:a16="http://schemas.microsoft.com/office/drawing/2014/main" id="{01378278-875D-4173-963C-3391C4935A9D}"/>
              </a:ext>
            </a:extLst>
          </p:cNvPr>
          <p:cNvSpPr txBox="1"/>
          <p:nvPr/>
        </p:nvSpPr>
        <p:spPr>
          <a:xfrm rot="20326544">
            <a:off x="1216379" y="1823613"/>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69" name="文字方塊 68">
            <a:extLst>
              <a:ext uri="{FF2B5EF4-FFF2-40B4-BE49-F238E27FC236}">
                <a16:creationId xmlns:a16="http://schemas.microsoft.com/office/drawing/2014/main" id="{80D370E7-7E63-4603-95C9-3476859A17AE}"/>
              </a:ext>
            </a:extLst>
          </p:cNvPr>
          <p:cNvSpPr txBox="1"/>
          <p:nvPr/>
        </p:nvSpPr>
        <p:spPr>
          <a:xfrm rot="247093">
            <a:off x="2681765" y="3741750"/>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70" name="文字方塊 69">
            <a:extLst>
              <a:ext uri="{FF2B5EF4-FFF2-40B4-BE49-F238E27FC236}">
                <a16:creationId xmlns:a16="http://schemas.microsoft.com/office/drawing/2014/main" id="{E60439CE-363B-4008-95CD-F612FD863987}"/>
              </a:ext>
            </a:extLst>
          </p:cNvPr>
          <p:cNvSpPr txBox="1"/>
          <p:nvPr/>
        </p:nvSpPr>
        <p:spPr>
          <a:xfrm rot="20782482">
            <a:off x="519586" y="3363489"/>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
        <p:nvSpPr>
          <p:cNvPr id="71" name="文字方塊 70">
            <a:extLst>
              <a:ext uri="{FF2B5EF4-FFF2-40B4-BE49-F238E27FC236}">
                <a16:creationId xmlns:a16="http://schemas.microsoft.com/office/drawing/2014/main" id="{12EE9A03-44E4-4B73-BCF0-E5DCDA3332AE}"/>
              </a:ext>
            </a:extLst>
          </p:cNvPr>
          <p:cNvSpPr txBox="1"/>
          <p:nvPr/>
        </p:nvSpPr>
        <p:spPr>
          <a:xfrm rot="773919">
            <a:off x="813158" y="4995244"/>
            <a:ext cx="2253784" cy="923330"/>
          </a:xfrm>
          <a:prstGeom prst="rect">
            <a:avLst/>
          </a:prstGeom>
          <a:noFill/>
        </p:spPr>
        <p:txBody>
          <a:bodyPr wrap="square" rtlCol="0">
            <a:spAutoFit/>
          </a:bodyPr>
          <a:lstStyle/>
          <a:p>
            <a:r>
              <a:rPr lang="en-US" altLang="zh-TW" sz="5400" strike="sngStrike" dirty="0">
                <a:solidFill>
                  <a:srgbClr val="FF0000"/>
                </a:solidFill>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1719087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67" grpId="0"/>
      <p:bldP spid="68" grpId="0"/>
      <p:bldP spid="69" grpId="0"/>
      <p:bldP spid="70"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pic>
        <p:nvPicPr>
          <p:cNvPr id="8" name="圖片 7">
            <a:extLst>
              <a:ext uri="{FF2B5EF4-FFF2-40B4-BE49-F238E27FC236}">
                <a16:creationId xmlns:a16="http://schemas.microsoft.com/office/drawing/2014/main" id="{7A4D640F-3A7A-45D0-9D7D-037F3861F76E}"/>
              </a:ext>
            </a:extLst>
          </p:cNvPr>
          <p:cNvPicPr>
            <a:picLocks noChangeAspect="1"/>
          </p:cNvPicPr>
          <p:nvPr/>
        </p:nvPicPr>
        <p:blipFill rotWithShape="1">
          <a:blip r:embed="rId2">
            <a:extLst>
              <a:ext uri="{28A0092B-C50C-407E-A947-70E740481C1C}">
                <a14:useLocalDpi xmlns:a14="http://schemas.microsoft.com/office/drawing/2010/main" val="0"/>
              </a:ext>
            </a:extLst>
          </a:blip>
          <a:srcRect l="29783" t="42038" r="34483" b="30528"/>
          <a:stretch/>
        </p:blipFill>
        <p:spPr>
          <a:xfrm>
            <a:off x="984738" y="1785647"/>
            <a:ext cx="3411416" cy="1485900"/>
          </a:xfrm>
          <a:prstGeom prst="rect">
            <a:avLst/>
          </a:prstGeom>
        </p:spPr>
      </p:pic>
      <p:sp>
        <p:nvSpPr>
          <p:cNvPr id="42" name="箭號: 向右 41">
            <a:extLst>
              <a:ext uri="{FF2B5EF4-FFF2-40B4-BE49-F238E27FC236}">
                <a16:creationId xmlns:a16="http://schemas.microsoft.com/office/drawing/2014/main" id="{659D3C70-FE5B-4E1C-8B96-75168EF63CC6}"/>
              </a:ext>
            </a:extLst>
          </p:cNvPr>
          <p:cNvSpPr/>
          <p:nvPr/>
        </p:nvSpPr>
        <p:spPr>
          <a:xfrm rot="1672556">
            <a:off x="4362135" y="3251960"/>
            <a:ext cx="2140735" cy="11589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270144E7-34C4-49A9-98E7-B9A7318F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945" y="2351910"/>
            <a:ext cx="3740009" cy="3457210"/>
          </a:xfrm>
          <a:prstGeom prst="rect">
            <a:avLst/>
          </a:prstGeom>
        </p:spPr>
      </p:pic>
      <p:sp>
        <p:nvSpPr>
          <p:cNvPr id="48" name="文字方塊 47">
            <a:extLst>
              <a:ext uri="{FF2B5EF4-FFF2-40B4-BE49-F238E27FC236}">
                <a16:creationId xmlns:a16="http://schemas.microsoft.com/office/drawing/2014/main" id="{FD79B1EE-8853-4D72-9587-6DDBB4F2344C}"/>
              </a:ext>
            </a:extLst>
          </p:cNvPr>
          <p:cNvSpPr txBox="1"/>
          <p:nvPr/>
        </p:nvSpPr>
        <p:spPr>
          <a:xfrm>
            <a:off x="7841099" y="5940904"/>
            <a:ext cx="2171700"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停用詞庫</a:t>
            </a:r>
          </a:p>
        </p:txBody>
      </p:sp>
      <p:sp>
        <p:nvSpPr>
          <p:cNvPr id="10" name="文字方塊 9">
            <a:extLst>
              <a:ext uri="{FF2B5EF4-FFF2-40B4-BE49-F238E27FC236}">
                <a16:creationId xmlns:a16="http://schemas.microsoft.com/office/drawing/2014/main" id="{524EC867-8032-431A-BA10-DAEDBFB81D3F}"/>
              </a:ext>
            </a:extLst>
          </p:cNvPr>
          <p:cNvSpPr txBox="1"/>
          <p:nvPr/>
        </p:nvSpPr>
        <p:spPr>
          <a:xfrm>
            <a:off x="1297492" y="4555909"/>
            <a:ext cx="3175015" cy="1384995"/>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找出高詞頻的文字，並留下需去除的文字</a:t>
            </a:r>
          </a:p>
        </p:txBody>
      </p:sp>
    </p:spTree>
    <p:extLst>
      <p:ext uri="{BB962C8B-B14F-4D97-AF65-F5344CB8AC3E}">
        <p14:creationId xmlns:p14="http://schemas.microsoft.com/office/powerpoint/2010/main" val="9216675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grpSp>
        <p:nvGrpSpPr>
          <p:cNvPr id="57" name="群組 56">
            <a:extLst>
              <a:ext uri="{FF2B5EF4-FFF2-40B4-BE49-F238E27FC236}">
                <a16:creationId xmlns:a16="http://schemas.microsoft.com/office/drawing/2014/main" id="{E403FCBE-B94B-47B5-8DC5-044E72764638}"/>
              </a:ext>
            </a:extLst>
          </p:cNvPr>
          <p:cNvGrpSpPr/>
          <p:nvPr/>
        </p:nvGrpSpPr>
        <p:grpSpPr>
          <a:xfrm>
            <a:off x="1009461" y="3460670"/>
            <a:ext cx="6449348" cy="1390893"/>
            <a:chOff x="857061" y="4888522"/>
            <a:chExt cx="6449348" cy="1390893"/>
          </a:xfrm>
        </p:grpSpPr>
        <p:sp>
          <p:nvSpPr>
            <p:cNvPr id="58" name="文字方塊 57">
              <a:extLst>
                <a:ext uri="{FF2B5EF4-FFF2-40B4-BE49-F238E27FC236}">
                  <a16:creationId xmlns:a16="http://schemas.microsoft.com/office/drawing/2014/main" id="{11E4CE45-007B-4101-9EF3-96240FBE875D}"/>
                </a:ext>
              </a:extLst>
            </p:cNvPr>
            <p:cNvSpPr txBox="1"/>
            <p:nvPr/>
          </p:nvSpPr>
          <p:spPr>
            <a:xfrm>
              <a:off x="857061" y="5243250"/>
              <a:ext cx="2236510"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商品名稱</a:t>
              </a:r>
            </a:p>
          </p:txBody>
        </p:sp>
        <p:sp>
          <p:nvSpPr>
            <p:cNvPr id="59" name="文字方塊 58">
              <a:extLst>
                <a:ext uri="{FF2B5EF4-FFF2-40B4-BE49-F238E27FC236}">
                  <a16:creationId xmlns:a16="http://schemas.microsoft.com/office/drawing/2014/main" id="{2C416119-3899-459A-8D76-C9541232EBDD}"/>
                </a:ext>
              </a:extLst>
            </p:cNvPr>
            <p:cNvSpPr txBox="1"/>
            <p:nvPr/>
          </p:nvSpPr>
          <p:spPr>
            <a:xfrm>
              <a:off x="3998137" y="5243250"/>
              <a:ext cx="3262432"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商品類別名稱</a:t>
              </a:r>
            </a:p>
          </p:txBody>
        </p:sp>
        <p:sp>
          <p:nvSpPr>
            <p:cNvPr id="60" name="加號 59">
              <a:extLst>
                <a:ext uri="{FF2B5EF4-FFF2-40B4-BE49-F238E27FC236}">
                  <a16:creationId xmlns:a16="http://schemas.microsoft.com/office/drawing/2014/main" id="{4A5232A7-BE34-44BF-BFCA-B7C0E831268E}"/>
                </a:ext>
              </a:extLst>
            </p:cNvPr>
            <p:cNvSpPr/>
            <p:nvPr/>
          </p:nvSpPr>
          <p:spPr>
            <a:xfrm>
              <a:off x="3093571" y="5161955"/>
              <a:ext cx="863000" cy="870475"/>
            </a:xfrm>
            <a:prstGeom prst="mathPlus">
              <a:avLst/>
            </a:prstGeom>
            <a:solidFill>
              <a:srgbClr val="FF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578BE44D-5F01-486B-A83B-D49320F7FDE5}"/>
                </a:ext>
              </a:extLst>
            </p:cNvPr>
            <p:cNvSpPr/>
            <p:nvPr/>
          </p:nvSpPr>
          <p:spPr>
            <a:xfrm>
              <a:off x="857061" y="4888522"/>
              <a:ext cx="6449348" cy="1390893"/>
            </a:xfrm>
            <a:prstGeom prst="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9" name="群組 68">
            <a:extLst>
              <a:ext uri="{FF2B5EF4-FFF2-40B4-BE49-F238E27FC236}">
                <a16:creationId xmlns:a16="http://schemas.microsoft.com/office/drawing/2014/main" id="{2F7D7888-428C-4064-BB93-CECAFD02F247}"/>
              </a:ext>
            </a:extLst>
          </p:cNvPr>
          <p:cNvGrpSpPr/>
          <p:nvPr/>
        </p:nvGrpSpPr>
        <p:grpSpPr>
          <a:xfrm>
            <a:off x="1009461" y="1810269"/>
            <a:ext cx="6449348" cy="1390893"/>
            <a:chOff x="857061" y="4888522"/>
            <a:chExt cx="6449348" cy="1390893"/>
          </a:xfrm>
        </p:grpSpPr>
        <p:sp>
          <p:nvSpPr>
            <p:cNvPr id="70" name="文字方塊 69">
              <a:extLst>
                <a:ext uri="{FF2B5EF4-FFF2-40B4-BE49-F238E27FC236}">
                  <a16:creationId xmlns:a16="http://schemas.microsoft.com/office/drawing/2014/main" id="{8DE7CF26-8183-4972-9AFF-0EC80BE33735}"/>
                </a:ext>
              </a:extLst>
            </p:cNvPr>
            <p:cNvSpPr txBox="1"/>
            <p:nvPr/>
          </p:nvSpPr>
          <p:spPr>
            <a:xfrm>
              <a:off x="857061" y="5243250"/>
              <a:ext cx="2236510"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商品名稱</a:t>
              </a:r>
            </a:p>
          </p:txBody>
        </p:sp>
        <p:sp>
          <p:nvSpPr>
            <p:cNvPr id="71" name="文字方塊 70">
              <a:extLst>
                <a:ext uri="{FF2B5EF4-FFF2-40B4-BE49-F238E27FC236}">
                  <a16:creationId xmlns:a16="http://schemas.microsoft.com/office/drawing/2014/main" id="{CCA7DEFE-811F-46FA-8C68-A921946F54A8}"/>
                </a:ext>
              </a:extLst>
            </p:cNvPr>
            <p:cNvSpPr txBox="1"/>
            <p:nvPr/>
          </p:nvSpPr>
          <p:spPr>
            <a:xfrm>
              <a:off x="3998137" y="5243250"/>
              <a:ext cx="3262432"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商品類別名稱</a:t>
              </a:r>
            </a:p>
          </p:txBody>
        </p:sp>
        <p:sp>
          <p:nvSpPr>
            <p:cNvPr id="72" name="加號 71">
              <a:extLst>
                <a:ext uri="{FF2B5EF4-FFF2-40B4-BE49-F238E27FC236}">
                  <a16:creationId xmlns:a16="http://schemas.microsoft.com/office/drawing/2014/main" id="{46624615-0F3B-40CA-A5CF-BDACF74B84C3}"/>
                </a:ext>
              </a:extLst>
            </p:cNvPr>
            <p:cNvSpPr/>
            <p:nvPr/>
          </p:nvSpPr>
          <p:spPr>
            <a:xfrm>
              <a:off x="3093571" y="5161955"/>
              <a:ext cx="863000" cy="870475"/>
            </a:xfrm>
            <a:prstGeom prst="mathPlus">
              <a:avLst/>
            </a:prstGeom>
            <a:solidFill>
              <a:srgbClr val="FF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B0E2D82B-1CAE-4A58-BB32-A6FC9EADCA8F}"/>
                </a:ext>
              </a:extLst>
            </p:cNvPr>
            <p:cNvSpPr/>
            <p:nvPr/>
          </p:nvSpPr>
          <p:spPr>
            <a:xfrm>
              <a:off x="857061" y="4888522"/>
              <a:ext cx="6449348" cy="1390893"/>
            </a:xfrm>
            <a:prstGeom prst="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4" name="群組 73">
            <a:extLst>
              <a:ext uri="{FF2B5EF4-FFF2-40B4-BE49-F238E27FC236}">
                <a16:creationId xmlns:a16="http://schemas.microsoft.com/office/drawing/2014/main" id="{5258EA7A-E555-4F27-8890-37272EE27C9A}"/>
              </a:ext>
            </a:extLst>
          </p:cNvPr>
          <p:cNvGrpSpPr/>
          <p:nvPr/>
        </p:nvGrpSpPr>
        <p:grpSpPr>
          <a:xfrm>
            <a:off x="1009461" y="5206291"/>
            <a:ext cx="6449348" cy="1390893"/>
            <a:chOff x="857061" y="4888522"/>
            <a:chExt cx="6449348" cy="1390893"/>
          </a:xfrm>
        </p:grpSpPr>
        <p:sp>
          <p:nvSpPr>
            <p:cNvPr id="75" name="文字方塊 74">
              <a:extLst>
                <a:ext uri="{FF2B5EF4-FFF2-40B4-BE49-F238E27FC236}">
                  <a16:creationId xmlns:a16="http://schemas.microsoft.com/office/drawing/2014/main" id="{0C7ECA3F-237E-4572-B05C-597B6AEF8F44}"/>
                </a:ext>
              </a:extLst>
            </p:cNvPr>
            <p:cNvSpPr txBox="1"/>
            <p:nvPr/>
          </p:nvSpPr>
          <p:spPr>
            <a:xfrm>
              <a:off x="857061" y="5243250"/>
              <a:ext cx="2236510"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商品名稱</a:t>
              </a:r>
            </a:p>
          </p:txBody>
        </p:sp>
        <p:sp>
          <p:nvSpPr>
            <p:cNvPr id="76" name="文字方塊 75">
              <a:extLst>
                <a:ext uri="{FF2B5EF4-FFF2-40B4-BE49-F238E27FC236}">
                  <a16:creationId xmlns:a16="http://schemas.microsoft.com/office/drawing/2014/main" id="{937A962E-3946-4FB5-98FD-7CA362D74448}"/>
                </a:ext>
              </a:extLst>
            </p:cNvPr>
            <p:cNvSpPr txBox="1"/>
            <p:nvPr/>
          </p:nvSpPr>
          <p:spPr>
            <a:xfrm>
              <a:off x="3998137" y="5243250"/>
              <a:ext cx="3262432" cy="707886"/>
            </a:xfrm>
            <a:prstGeom prst="rect">
              <a:avLst/>
            </a:prstGeom>
            <a:noFill/>
            <a:ln>
              <a:solidFill>
                <a:schemeClr val="bg1"/>
              </a:solidFill>
            </a:ln>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商品類別名稱</a:t>
              </a:r>
            </a:p>
          </p:txBody>
        </p:sp>
        <p:sp>
          <p:nvSpPr>
            <p:cNvPr id="77" name="加號 76">
              <a:extLst>
                <a:ext uri="{FF2B5EF4-FFF2-40B4-BE49-F238E27FC236}">
                  <a16:creationId xmlns:a16="http://schemas.microsoft.com/office/drawing/2014/main" id="{19977778-E8DB-44E9-A8F7-4A2919FD4767}"/>
                </a:ext>
              </a:extLst>
            </p:cNvPr>
            <p:cNvSpPr/>
            <p:nvPr/>
          </p:nvSpPr>
          <p:spPr>
            <a:xfrm>
              <a:off x="3093571" y="5161955"/>
              <a:ext cx="863000" cy="870475"/>
            </a:xfrm>
            <a:prstGeom prst="mathPlus">
              <a:avLst/>
            </a:prstGeom>
            <a:solidFill>
              <a:srgbClr val="FF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7F42EC10-F702-45E3-892B-08B8753BF186}"/>
                </a:ext>
              </a:extLst>
            </p:cNvPr>
            <p:cNvSpPr/>
            <p:nvPr/>
          </p:nvSpPr>
          <p:spPr>
            <a:xfrm>
              <a:off x="857061" y="4888522"/>
              <a:ext cx="6449348" cy="1390893"/>
            </a:xfrm>
            <a:prstGeom prst="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9" name="文字方塊 78">
            <a:extLst>
              <a:ext uri="{FF2B5EF4-FFF2-40B4-BE49-F238E27FC236}">
                <a16:creationId xmlns:a16="http://schemas.microsoft.com/office/drawing/2014/main" id="{D175D3A5-FC26-4B5B-ADB5-3EDEFA268711}"/>
              </a:ext>
            </a:extLst>
          </p:cNvPr>
          <p:cNvSpPr txBox="1"/>
          <p:nvPr/>
        </p:nvSpPr>
        <p:spPr>
          <a:xfrm>
            <a:off x="9223131" y="2986718"/>
            <a:ext cx="1507144"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類別</a:t>
            </a:r>
            <a:r>
              <a:rPr lang="en-US" altLang="zh-TW" sz="4000" dirty="0">
                <a:latin typeface="微軟正黑體" panose="020B0604030504040204" pitchFamily="34" charset="-120"/>
                <a:ea typeface="微軟正黑體" panose="020B0604030504040204" pitchFamily="34" charset="-120"/>
              </a:rPr>
              <a:t>1</a:t>
            </a:r>
            <a:endParaRPr lang="zh-TW" altLang="en-US" sz="4000" dirty="0">
              <a:latin typeface="微軟正黑體" panose="020B0604030504040204" pitchFamily="34" charset="-120"/>
              <a:ea typeface="微軟正黑體" panose="020B0604030504040204" pitchFamily="34" charset="-120"/>
            </a:endParaRPr>
          </a:p>
        </p:txBody>
      </p:sp>
      <p:sp>
        <p:nvSpPr>
          <p:cNvPr id="80" name="文字方塊 79">
            <a:extLst>
              <a:ext uri="{FF2B5EF4-FFF2-40B4-BE49-F238E27FC236}">
                <a16:creationId xmlns:a16="http://schemas.microsoft.com/office/drawing/2014/main" id="{F99E0150-A015-44DB-AAB3-A28CCA293AA4}"/>
              </a:ext>
            </a:extLst>
          </p:cNvPr>
          <p:cNvSpPr txBox="1"/>
          <p:nvPr/>
        </p:nvSpPr>
        <p:spPr>
          <a:xfrm>
            <a:off x="9223131" y="5547794"/>
            <a:ext cx="1507144"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類別</a:t>
            </a:r>
            <a:r>
              <a:rPr lang="en-US" altLang="zh-TW" sz="4000" dirty="0">
                <a:latin typeface="微軟正黑體" panose="020B0604030504040204" pitchFamily="34" charset="-120"/>
                <a:ea typeface="微軟正黑體" panose="020B0604030504040204" pitchFamily="34" charset="-120"/>
              </a:rPr>
              <a:t>2</a:t>
            </a:r>
            <a:endParaRPr lang="zh-TW" altLang="en-US" sz="4000" dirty="0">
              <a:latin typeface="微軟正黑體" panose="020B0604030504040204" pitchFamily="34" charset="-120"/>
              <a:ea typeface="微軟正黑體" panose="020B0604030504040204" pitchFamily="34" charset="-120"/>
            </a:endParaRPr>
          </a:p>
        </p:txBody>
      </p:sp>
      <p:sp>
        <p:nvSpPr>
          <p:cNvPr id="81" name="矩形 80">
            <a:extLst>
              <a:ext uri="{FF2B5EF4-FFF2-40B4-BE49-F238E27FC236}">
                <a16:creationId xmlns:a16="http://schemas.microsoft.com/office/drawing/2014/main" id="{60DDAB75-02A0-414B-B968-7C5ABAD4275F}"/>
              </a:ext>
            </a:extLst>
          </p:cNvPr>
          <p:cNvSpPr/>
          <p:nvPr/>
        </p:nvSpPr>
        <p:spPr>
          <a:xfrm>
            <a:off x="465992" y="1580509"/>
            <a:ext cx="10990385" cy="3466276"/>
          </a:xfrm>
          <a:prstGeom prst="rect">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826220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pic>
        <p:nvPicPr>
          <p:cNvPr id="7" name="圖片 6">
            <a:extLst>
              <a:ext uri="{FF2B5EF4-FFF2-40B4-BE49-F238E27FC236}">
                <a16:creationId xmlns:a16="http://schemas.microsoft.com/office/drawing/2014/main" id="{906AE3E8-36DA-4469-926D-1CAD9F6D5892}"/>
              </a:ext>
            </a:extLst>
          </p:cNvPr>
          <p:cNvPicPr>
            <a:picLocks noChangeAspect="1"/>
          </p:cNvPicPr>
          <p:nvPr/>
        </p:nvPicPr>
        <p:blipFill rotWithShape="1">
          <a:blip r:embed="rId2">
            <a:extLst>
              <a:ext uri="{28A0092B-C50C-407E-A947-70E740481C1C}">
                <a14:useLocalDpi xmlns:a14="http://schemas.microsoft.com/office/drawing/2010/main" val="0"/>
              </a:ext>
            </a:extLst>
          </a:blip>
          <a:srcRect l="2713" t="56869" r="62559" b="16774"/>
          <a:stretch/>
        </p:blipFill>
        <p:spPr>
          <a:xfrm>
            <a:off x="0" y="1215083"/>
            <a:ext cx="3727938" cy="1079500"/>
          </a:xfrm>
          <a:prstGeom prst="rect">
            <a:avLst/>
          </a:prstGeom>
        </p:spPr>
      </p:pic>
      <p:sp>
        <p:nvSpPr>
          <p:cNvPr id="11" name="文字方塊 10">
            <a:extLst>
              <a:ext uri="{FF2B5EF4-FFF2-40B4-BE49-F238E27FC236}">
                <a16:creationId xmlns:a16="http://schemas.microsoft.com/office/drawing/2014/main" id="{8075880E-868D-4073-A5F0-EFC8F67D376D}"/>
              </a:ext>
            </a:extLst>
          </p:cNvPr>
          <p:cNvSpPr txBox="1"/>
          <p:nvPr/>
        </p:nvSpPr>
        <p:spPr>
          <a:xfrm>
            <a:off x="139779" y="2518919"/>
            <a:ext cx="3448380"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文字轉化成</a:t>
            </a:r>
            <a:r>
              <a:rPr lang="en-US" altLang="zh-TW" sz="2800" dirty="0">
                <a:latin typeface="微軟正黑體" panose="020B0604030504040204" pitchFamily="34" charset="-120"/>
                <a:ea typeface="微軟正黑體" panose="020B0604030504040204" pitchFamily="34" charset="-120"/>
              </a:rPr>
              <a:t>TF-IDF</a:t>
            </a:r>
            <a:r>
              <a:rPr lang="zh-TW" altLang="en-US" sz="2800" dirty="0">
                <a:latin typeface="微軟正黑體" panose="020B0604030504040204" pitchFamily="34" charset="-120"/>
                <a:ea typeface="微軟正黑體" panose="020B0604030504040204" pitchFamily="34" charset="-120"/>
              </a:rPr>
              <a:t>值</a:t>
            </a:r>
          </a:p>
        </p:txBody>
      </p:sp>
      <p:pic>
        <p:nvPicPr>
          <p:cNvPr id="13" name="圖片 12">
            <a:extLst>
              <a:ext uri="{FF2B5EF4-FFF2-40B4-BE49-F238E27FC236}">
                <a16:creationId xmlns:a16="http://schemas.microsoft.com/office/drawing/2014/main" id="{6A654FA7-FD98-4F08-894D-2726FC203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969" y="3402833"/>
            <a:ext cx="2466609" cy="2466609"/>
          </a:xfrm>
          <a:prstGeom prst="rect">
            <a:avLst/>
          </a:prstGeom>
        </p:spPr>
      </p:pic>
      <p:sp>
        <p:nvSpPr>
          <p:cNvPr id="14" name="文字方塊 13">
            <a:extLst>
              <a:ext uri="{FF2B5EF4-FFF2-40B4-BE49-F238E27FC236}">
                <a16:creationId xmlns:a16="http://schemas.microsoft.com/office/drawing/2014/main" id="{061B13EA-CDFC-44D8-83FC-D737479A8C20}"/>
              </a:ext>
            </a:extLst>
          </p:cNvPr>
          <p:cNvSpPr txBox="1"/>
          <p:nvPr/>
        </p:nvSpPr>
        <p:spPr>
          <a:xfrm>
            <a:off x="1030040" y="6107113"/>
            <a:ext cx="4134465" cy="523220"/>
          </a:xfrm>
          <a:prstGeom prst="rect">
            <a:avLst/>
          </a:prstGeom>
          <a:noFill/>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全部值進行排序，取前半</a:t>
            </a:r>
          </a:p>
        </p:txBody>
      </p:sp>
      <p:pic>
        <p:nvPicPr>
          <p:cNvPr id="18" name="圖片 17">
            <a:extLst>
              <a:ext uri="{FF2B5EF4-FFF2-40B4-BE49-F238E27FC236}">
                <a16:creationId xmlns:a16="http://schemas.microsoft.com/office/drawing/2014/main" id="{1FFC835F-4CA8-459F-A2D6-C947761E514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14029" r="865" b="1243"/>
          <a:stretch/>
        </p:blipFill>
        <p:spPr>
          <a:xfrm>
            <a:off x="5274041" y="2415539"/>
            <a:ext cx="4492870" cy="4214794"/>
          </a:xfrm>
          <a:prstGeom prst="rect">
            <a:avLst/>
          </a:prstGeom>
        </p:spPr>
      </p:pic>
      <p:pic>
        <p:nvPicPr>
          <p:cNvPr id="19" name="圖片 18">
            <a:extLst>
              <a:ext uri="{FF2B5EF4-FFF2-40B4-BE49-F238E27FC236}">
                <a16:creationId xmlns:a16="http://schemas.microsoft.com/office/drawing/2014/main" id="{70BB7AC3-F815-45A2-8731-1F6EC3931AA0}"/>
              </a:ext>
            </a:extLst>
          </p:cNvPr>
          <p:cNvPicPr>
            <a:picLocks noChangeAspect="1"/>
          </p:cNvPicPr>
          <p:nvPr/>
        </p:nvPicPr>
        <p:blipFill rotWithShape="1">
          <a:blip r:embed="rId5">
            <a:extLst>
              <a:ext uri="{28A0092B-C50C-407E-A947-70E740481C1C}">
                <a14:useLocalDpi xmlns:a14="http://schemas.microsoft.com/office/drawing/2010/main" val="0"/>
              </a:ext>
            </a:extLst>
          </a:blip>
          <a:srcRect l="25662" t="21523" r="3312" b="586"/>
          <a:stretch/>
        </p:blipFill>
        <p:spPr>
          <a:xfrm>
            <a:off x="8165176" y="1712675"/>
            <a:ext cx="3921369" cy="3851031"/>
          </a:xfrm>
          <a:prstGeom prst="rect">
            <a:avLst/>
          </a:prstGeom>
        </p:spPr>
      </p:pic>
      <p:grpSp>
        <p:nvGrpSpPr>
          <p:cNvPr id="15" name="群組 14">
            <a:extLst>
              <a:ext uri="{FF2B5EF4-FFF2-40B4-BE49-F238E27FC236}">
                <a16:creationId xmlns:a16="http://schemas.microsoft.com/office/drawing/2014/main" id="{1B92C964-5699-45D8-8440-98FBF1B95FC2}"/>
              </a:ext>
            </a:extLst>
          </p:cNvPr>
          <p:cNvGrpSpPr/>
          <p:nvPr/>
        </p:nvGrpSpPr>
        <p:grpSpPr>
          <a:xfrm>
            <a:off x="6267748" y="1287246"/>
            <a:ext cx="2505456" cy="877824"/>
            <a:chOff x="5164505" y="1416759"/>
            <a:chExt cx="2505456" cy="877824"/>
          </a:xfrm>
        </p:grpSpPr>
        <p:sp>
          <p:nvSpPr>
            <p:cNvPr id="20" name="矩形: 圓角 19">
              <a:extLst>
                <a:ext uri="{FF2B5EF4-FFF2-40B4-BE49-F238E27FC236}">
                  <a16:creationId xmlns:a16="http://schemas.microsoft.com/office/drawing/2014/main" id="{BDCBB735-7788-4AB9-B417-4C925E69EBF1}"/>
                </a:ext>
              </a:extLst>
            </p:cNvPr>
            <p:cNvSpPr/>
            <p:nvPr/>
          </p:nvSpPr>
          <p:spPr>
            <a:xfrm>
              <a:off x="5164505" y="1416759"/>
              <a:ext cx="2505456" cy="8778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D1609A46-DD69-4953-ADA5-48709857A600}"/>
                </a:ext>
              </a:extLst>
            </p:cNvPr>
            <p:cNvSpPr txBox="1"/>
            <p:nvPr/>
          </p:nvSpPr>
          <p:spPr>
            <a:xfrm>
              <a:off x="5298978" y="1501728"/>
              <a:ext cx="2236510" cy="707886"/>
            </a:xfrm>
            <a:prstGeom prst="rect">
              <a:avLst/>
            </a:prstGeom>
            <a:noFill/>
          </p:spPr>
          <p:txBody>
            <a:bodyPr wrap="none" rtlCol="0">
              <a:spAutoFit/>
            </a:bodyPr>
            <a:lstStyle/>
            <a:p>
              <a:r>
                <a:rPr lang="zh-TW" altLang="en-US" sz="4000" dirty="0">
                  <a:latin typeface="微軟正黑體" panose="020B0604030504040204" pitchFamily="34" charset="-120"/>
                  <a:ea typeface="微軟正黑體" panose="020B0604030504040204" pitchFamily="34" charset="-120"/>
                </a:rPr>
                <a:t>特徵欄位</a:t>
              </a:r>
            </a:p>
          </p:txBody>
        </p:sp>
      </p:grpSp>
    </p:spTree>
    <p:extLst>
      <p:ext uri="{BB962C8B-B14F-4D97-AF65-F5344CB8AC3E}">
        <p14:creationId xmlns:p14="http://schemas.microsoft.com/office/powerpoint/2010/main" val="2380259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graphicFrame>
        <p:nvGraphicFramePr>
          <p:cNvPr id="11" name="表格 10">
            <a:extLst>
              <a:ext uri="{FF2B5EF4-FFF2-40B4-BE49-F238E27FC236}">
                <a16:creationId xmlns:a16="http://schemas.microsoft.com/office/drawing/2014/main" id="{EB93DABD-C13D-4E9A-844B-F444207D7634}"/>
              </a:ext>
            </a:extLst>
          </p:cNvPr>
          <p:cNvGraphicFramePr>
            <a:graphicFrameLocks noGrp="1"/>
          </p:cNvGraphicFramePr>
          <p:nvPr/>
        </p:nvGraphicFramePr>
        <p:xfrm>
          <a:off x="947566" y="3725192"/>
          <a:ext cx="10570044" cy="2595880"/>
        </p:xfrm>
        <a:graphic>
          <a:graphicData uri="http://schemas.openxmlformats.org/drawingml/2006/table">
            <a:tbl>
              <a:tblPr firstRow="1" bandRow="1">
                <a:tableStyleId>{5DA37D80-6434-44D0-A028-1B22A696006F}</a:tableStyleId>
              </a:tblPr>
              <a:tblGrid>
                <a:gridCol w="805248">
                  <a:extLst>
                    <a:ext uri="{9D8B030D-6E8A-4147-A177-3AD203B41FA5}">
                      <a16:colId xmlns:a16="http://schemas.microsoft.com/office/drawing/2014/main" val="1410217189"/>
                    </a:ext>
                  </a:extLst>
                </a:gridCol>
                <a:gridCol w="576000">
                  <a:extLst>
                    <a:ext uri="{9D8B030D-6E8A-4147-A177-3AD203B41FA5}">
                      <a16:colId xmlns:a16="http://schemas.microsoft.com/office/drawing/2014/main" val="2670323730"/>
                    </a:ext>
                  </a:extLst>
                </a:gridCol>
                <a:gridCol w="576000">
                  <a:extLst>
                    <a:ext uri="{9D8B030D-6E8A-4147-A177-3AD203B41FA5}">
                      <a16:colId xmlns:a16="http://schemas.microsoft.com/office/drawing/2014/main" val="4225092422"/>
                    </a:ext>
                  </a:extLst>
                </a:gridCol>
                <a:gridCol w="576000">
                  <a:extLst>
                    <a:ext uri="{9D8B030D-6E8A-4147-A177-3AD203B41FA5}">
                      <a16:colId xmlns:a16="http://schemas.microsoft.com/office/drawing/2014/main" val="2173418436"/>
                    </a:ext>
                  </a:extLst>
                </a:gridCol>
                <a:gridCol w="576000">
                  <a:extLst>
                    <a:ext uri="{9D8B030D-6E8A-4147-A177-3AD203B41FA5}">
                      <a16:colId xmlns:a16="http://schemas.microsoft.com/office/drawing/2014/main" val="1331382943"/>
                    </a:ext>
                  </a:extLst>
                </a:gridCol>
                <a:gridCol w="576000">
                  <a:extLst>
                    <a:ext uri="{9D8B030D-6E8A-4147-A177-3AD203B41FA5}">
                      <a16:colId xmlns:a16="http://schemas.microsoft.com/office/drawing/2014/main" val="3498872520"/>
                    </a:ext>
                  </a:extLst>
                </a:gridCol>
                <a:gridCol w="576000">
                  <a:extLst>
                    <a:ext uri="{9D8B030D-6E8A-4147-A177-3AD203B41FA5}">
                      <a16:colId xmlns:a16="http://schemas.microsoft.com/office/drawing/2014/main" val="331975487"/>
                    </a:ext>
                  </a:extLst>
                </a:gridCol>
                <a:gridCol w="576000">
                  <a:extLst>
                    <a:ext uri="{9D8B030D-6E8A-4147-A177-3AD203B41FA5}">
                      <a16:colId xmlns:a16="http://schemas.microsoft.com/office/drawing/2014/main" val="1652740657"/>
                    </a:ext>
                  </a:extLst>
                </a:gridCol>
                <a:gridCol w="576000">
                  <a:extLst>
                    <a:ext uri="{9D8B030D-6E8A-4147-A177-3AD203B41FA5}">
                      <a16:colId xmlns:a16="http://schemas.microsoft.com/office/drawing/2014/main" val="333178973"/>
                    </a:ext>
                  </a:extLst>
                </a:gridCol>
                <a:gridCol w="576000">
                  <a:extLst>
                    <a:ext uri="{9D8B030D-6E8A-4147-A177-3AD203B41FA5}">
                      <a16:colId xmlns:a16="http://schemas.microsoft.com/office/drawing/2014/main" val="1011097785"/>
                    </a:ext>
                  </a:extLst>
                </a:gridCol>
                <a:gridCol w="576000">
                  <a:extLst>
                    <a:ext uri="{9D8B030D-6E8A-4147-A177-3AD203B41FA5}">
                      <a16:colId xmlns:a16="http://schemas.microsoft.com/office/drawing/2014/main" val="3792515860"/>
                    </a:ext>
                  </a:extLst>
                </a:gridCol>
                <a:gridCol w="576000">
                  <a:extLst>
                    <a:ext uri="{9D8B030D-6E8A-4147-A177-3AD203B41FA5}">
                      <a16:colId xmlns:a16="http://schemas.microsoft.com/office/drawing/2014/main" val="2809909780"/>
                    </a:ext>
                  </a:extLst>
                </a:gridCol>
                <a:gridCol w="576000">
                  <a:extLst>
                    <a:ext uri="{9D8B030D-6E8A-4147-A177-3AD203B41FA5}">
                      <a16:colId xmlns:a16="http://schemas.microsoft.com/office/drawing/2014/main" val="4160385415"/>
                    </a:ext>
                  </a:extLst>
                </a:gridCol>
                <a:gridCol w="576000">
                  <a:extLst>
                    <a:ext uri="{9D8B030D-6E8A-4147-A177-3AD203B41FA5}">
                      <a16:colId xmlns:a16="http://schemas.microsoft.com/office/drawing/2014/main" val="3466551735"/>
                    </a:ext>
                  </a:extLst>
                </a:gridCol>
                <a:gridCol w="576000">
                  <a:extLst>
                    <a:ext uri="{9D8B030D-6E8A-4147-A177-3AD203B41FA5}">
                      <a16:colId xmlns:a16="http://schemas.microsoft.com/office/drawing/2014/main" val="2559093363"/>
                    </a:ext>
                  </a:extLst>
                </a:gridCol>
                <a:gridCol w="576000">
                  <a:extLst>
                    <a:ext uri="{9D8B030D-6E8A-4147-A177-3AD203B41FA5}">
                      <a16:colId xmlns:a16="http://schemas.microsoft.com/office/drawing/2014/main" val="2900402989"/>
                    </a:ext>
                  </a:extLst>
                </a:gridCol>
                <a:gridCol w="1124796">
                  <a:extLst>
                    <a:ext uri="{9D8B030D-6E8A-4147-A177-3AD203B41FA5}">
                      <a16:colId xmlns:a16="http://schemas.microsoft.com/office/drawing/2014/main" val="3235363820"/>
                    </a:ext>
                  </a:extLst>
                </a:gridCol>
              </a:tblGrid>
              <a:tr h="370840">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tc>
                  <a:txBody>
                    <a:bodyPr/>
                    <a:lstStyle/>
                    <a:p>
                      <a:pPr algn="ctr"/>
                      <a:r>
                        <a:rPr lang="en-US" altLang="zh-TW" dirty="0"/>
                        <a:t>5</a:t>
                      </a:r>
                      <a:endParaRPr lang="zh-TW" altLang="en-US" dirty="0"/>
                    </a:p>
                  </a:txBody>
                  <a:tcPr/>
                </a:tc>
                <a:tc>
                  <a:txBody>
                    <a:bodyPr/>
                    <a:lstStyle/>
                    <a:p>
                      <a:pPr algn="ctr"/>
                      <a:r>
                        <a:rPr lang="en-US" altLang="zh-TW" dirty="0"/>
                        <a:t>6</a:t>
                      </a:r>
                      <a:endParaRPr lang="zh-TW" altLang="en-US" dirty="0"/>
                    </a:p>
                  </a:txBody>
                  <a:tcPr/>
                </a:tc>
                <a:tc>
                  <a:txBody>
                    <a:bodyPr/>
                    <a:lstStyle/>
                    <a:p>
                      <a:pPr algn="ctr"/>
                      <a:r>
                        <a:rPr lang="en-US" altLang="zh-TW" dirty="0"/>
                        <a:t>7</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a:t>
                      </a:r>
                      <a:endParaRPr lang="zh-TW" altLang="en-US" dirty="0"/>
                    </a:p>
                  </a:txBody>
                  <a:tcPr anchor="ctr"/>
                </a:tc>
                <a:tc>
                  <a:txBody>
                    <a:bodyPr/>
                    <a:lstStyle/>
                    <a:p>
                      <a:pPr algn="ctr"/>
                      <a:r>
                        <a:rPr lang="en-US" altLang="zh-TW" dirty="0"/>
                        <a:t>·····</a:t>
                      </a:r>
                      <a:endParaRPr lang="zh-TW" altLang="en-US" dirty="0"/>
                    </a:p>
                  </a:txBody>
                  <a:tcPr/>
                </a:tc>
                <a:tc>
                  <a:txBody>
                    <a:bodyPr/>
                    <a:lstStyle/>
                    <a:p>
                      <a:pPr algn="ctr"/>
                      <a:r>
                        <a:rPr lang="en-US" altLang="zh-TW" dirty="0"/>
                        <a:t>459</a:t>
                      </a:r>
                      <a:endParaRPr lang="zh-TW" altLang="en-US" dirty="0"/>
                    </a:p>
                  </a:txBody>
                  <a:tcPr/>
                </a:tc>
                <a:tc>
                  <a:txBody>
                    <a:bodyPr/>
                    <a:lstStyle/>
                    <a:p>
                      <a:pPr algn="ctr"/>
                      <a:r>
                        <a:rPr lang="en-US" altLang="zh-TW" dirty="0"/>
                        <a:t>460</a:t>
                      </a:r>
                      <a:endParaRPr lang="zh-TW" altLang="en-US" dirty="0"/>
                    </a:p>
                  </a:txBody>
                  <a:tcPr/>
                </a:tc>
                <a:tc>
                  <a:txBody>
                    <a:bodyPr/>
                    <a:lstStyle/>
                    <a:p>
                      <a:pPr algn="ctr"/>
                      <a:r>
                        <a:rPr lang="en-US" altLang="zh-TW" dirty="0"/>
                        <a:t>461</a:t>
                      </a:r>
                      <a:endParaRPr lang="zh-TW" altLang="en-US" dirty="0"/>
                    </a:p>
                  </a:txBody>
                  <a:tcPr/>
                </a:tc>
                <a:tc>
                  <a:txBody>
                    <a:bodyPr/>
                    <a:lstStyle/>
                    <a:p>
                      <a:pPr algn="ctr"/>
                      <a:r>
                        <a:rPr lang="en-US" altLang="zh-TW" dirty="0"/>
                        <a:t>462</a:t>
                      </a:r>
                      <a:endParaRPr lang="zh-TW" altLang="en-US" dirty="0"/>
                    </a:p>
                  </a:txBody>
                  <a:tcPr/>
                </a:tc>
                <a:tc>
                  <a:txBody>
                    <a:bodyPr/>
                    <a:lstStyle/>
                    <a:p>
                      <a:pPr algn="ctr"/>
                      <a:r>
                        <a:rPr lang="en-US" altLang="zh-TW" dirty="0"/>
                        <a:t>463</a:t>
                      </a:r>
                      <a:endParaRPr lang="zh-TW" altLang="en-US" dirty="0"/>
                    </a:p>
                  </a:txBody>
                  <a:tcPr/>
                </a:tc>
                <a:tc>
                  <a:txBody>
                    <a:bodyPr/>
                    <a:lstStyle/>
                    <a:p>
                      <a:pPr algn="ctr"/>
                      <a:r>
                        <a:rPr lang="en-US" altLang="zh-TW" dirty="0"/>
                        <a:t>464</a:t>
                      </a:r>
                      <a:endParaRPr lang="zh-TW" altLang="en-US" dirty="0"/>
                    </a:p>
                  </a:txBody>
                  <a:tcPr/>
                </a:tc>
                <a:tc>
                  <a:txBody>
                    <a:bodyPr/>
                    <a:lstStyle/>
                    <a:p>
                      <a:pPr algn="ctr"/>
                      <a:r>
                        <a:rPr lang="en-US" altLang="zh-TW" dirty="0"/>
                        <a:t>465</a:t>
                      </a:r>
                      <a:endParaRPr lang="zh-TW" altLang="en-US" dirty="0"/>
                    </a:p>
                  </a:txBody>
                  <a:tcPr/>
                </a:tc>
                <a:tc>
                  <a:txBody>
                    <a:bodyPr/>
                    <a:lstStyle/>
                    <a:p>
                      <a:pPr algn="ctr"/>
                      <a:r>
                        <a:rPr lang="zh-TW" altLang="en-US" dirty="0"/>
                        <a:t>分類碼</a:t>
                      </a:r>
                    </a:p>
                  </a:txBody>
                  <a:tcPr/>
                </a:tc>
                <a:extLst>
                  <a:ext uri="{0D108BD9-81ED-4DB2-BD59-A6C34878D82A}">
                    <a16:rowId xmlns:a16="http://schemas.microsoft.com/office/drawing/2014/main" val="1737700413"/>
                  </a:ext>
                </a:extLst>
              </a:tr>
              <a:tr h="370840">
                <a:tc>
                  <a:txBody>
                    <a:bodyPr/>
                    <a:lstStyle/>
                    <a:p>
                      <a:pPr algn="ctr"/>
                      <a:r>
                        <a:rPr lang="en-US" altLang="zh-TW" dirty="0"/>
                        <a:t>A</a:t>
                      </a:r>
                      <a:r>
                        <a:rPr lang="zh-TW" altLang="en-US" dirty="0"/>
                        <a:t>商品</a:t>
                      </a:r>
                    </a:p>
                  </a:txBody>
                  <a:tcPr/>
                </a:tc>
                <a:tc>
                  <a:txBody>
                    <a:bodyPr/>
                    <a:lstStyle/>
                    <a:p>
                      <a:pPr algn="ctr"/>
                      <a:endParaRPr lang="zh-TW" altLang="en-US" dirty="0"/>
                    </a:p>
                  </a:txBody>
                  <a:tcPr>
                    <a:solidFill>
                      <a:srgbClr val="FBE5D6"/>
                    </a:solidFill>
                  </a:tcPr>
                </a:tc>
                <a:tc>
                  <a:txBody>
                    <a:bodyPr/>
                    <a:lstStyle/>
                    <a:p>
                      <a:pPr algn="ctr"/>
                      <a:r>
                        <a:rPr lang="en-US" altLang="zh-TW" dirty="0"/>
                        <a:t>1</a:t>
                      </a: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a:p>
                  </a:txBody>
                  <a:tcPr/>
                </a:tc>
                <a:tc>
                  <a:txBody>
                    <a:bodyPr/>
                    <a:lstStyle/>
                    <a:p>
                      <a:pPr algn="ct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“132”</a:t>
                      </a:r>
                      <a:endParaRPr lang="zh-TW" altLang="en-US" dirty="0"/>
                    </a:p>
                  </a:txBody>
                  <a:tcPr/>
                </a:tc>
                <a:extLst>
                  <a:ext uri="{0D108BD9-81ED-4DB2-BD59-A6C34878D82A}">
                    <a16:rowId xmlns:a16="http://schemas.microsoft.com/office/drawing/2014/main" val="2124924032"/>
                  </a:ext>
                </a:extLst>
              </a:tr>
              <a:tr h="370840">
                <a:tc>
                  <a:txBody>
                    <a:bodyPr/>
                    <a:lstStyle/>
                    <a:p>
                      <a:pPr algn="ctr"/>
                      <a:r>
                        <a:rPr lang="en-US" altLang="zh-TW" dirty="0"/>
                        <a:t>B</a:t>
                      </a:r>
                      <a:r>
                        <a:rPr lang="zh-TW" altLang="en-US" dirty="0"/>
                        <a:t>商品</a:t>
                      </a:r>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“12”</a:t>
                      </a:r>
                      <a:endParaRPr lang="zh-TW" altLang="en-US" dirty="0"/>
                    </a:p>
                  </a:txBody>
                  <a:tcPr/>
                </a:tc>
                <a:extLst>
                  <a:ext uri="{0D108BD9-81ED-4DB2-BD59-A6C34878D82A}">
                    <a16:rowId xmlns:a16="http://schemas.microsoft.com/office/drawing/2014/main" val="3600690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2</a:t>
                      </a: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“9132”</a:t>
                      </a:r>
                      <a:endParaRPr lang="zh-TW" altLang="en-US" dirty="0"/>
                    </a:p>
                  </a:txBody>
                  <a:tcPr/>
                </a:tc>
                <a:extLst>
                  <a:ext uri="{0D108BD9-81ED-4DB2-BD59-A6C34878D82A}">
                    <a16:rowId xmlns:a16="http://schemas.microsoft.com/office/drawing/2014/main" val="4223024595"/>
                  </a:ext>
                </a:extLst>
              </a:tr>
              <a:tr h="370840">
                <a:tc>
                  <a:txBody>
                    <a:bodyPr/>
                    <a:lstStyle/>
                    <a:p>
                      <a:pPr algn="ctr"/>
                      <a:r>
                        <a:rPr lang="en-US" altLang="zh-TW" dirty="0"/>
                        <a:t>D</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“777”</a:t>
                      </a:r>
                      <a:endParaRPr lang="zh-TW" altLang="en-US" dirty="0"/>
                    </a:p>
                  </a:txBody>
                  <a:tcPr/>
                </a:tc>
                <a:extLst>
                  <a:ext uri="{0D108BD9-81ED-4DB2-BD59-A6C34878D82A}">
                    <a16:rowId xmlns:a16="http://schemas.microsoft.com/office/drawing/2014/main" val="2033373094"/>
                  </a:ext>
                </a:extLst>
              </a:tr>
              <a:tr h="370840">
                <a:tc>
                  <a:txBody>
                    <a:bodyPr/>
                    <a:lstStyle/>
                    <a:p>
                      <a:pPr algn="ctr"/>
                      <a:r>
                        <a:rPr lang="en-US" altLang="zh-TW" dirty="0"/>
                        <a:t>E</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“641”</a:t>
                      </a:r>
                      <a:endParaRPr lang="zh-TW" altLang="en-US" dirty="0"/>
                    </a:p>
                  </a:txBody>
                  <a:tcPr/>
                </a:tc>
                <a:extLst>
                  <a:ext uri="{0D108BD9-81ED-4DB2-BD59-A6C34878D82A}">
                    <a16:rowId xmlns:a16="http://schemas.microsoft.com/office/drawing/2014/main" val="13726698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t>
                      </a:r>
                      <a:r>
                        <a:rPr lang="zh-TW" altLang="en-US" dirty="0"/>
                        <a:t>商品</a:t>
                      </a:r>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a:t>
                      </a:r>
                      <a:endParaRPr lang="zh-TW" altLang="en-US" dirty="0"/>
                    </a:p>
                  </a:txBody>
                  <a:tcPr/>
                </a:tc>
                <a:extLst>
                  <a:ext uri="{0D108BD9-81ED-4DB2-BD59-A6C34878D82A}">
                    <a16:rowId xmlns:a16="http://schemas.microsoft.com/office/drawing/2014/main" val="348655615"/>
                  </a:ext>
                </a:extLst>
              </a:tr>
            </a:tbl>
          </a:graphicData>
        </a:graphic>
      </p:graphicFrame>
      <p:pic>
        <p:nvPicPr>
          <p:cNvPr id="12" name="圖片 11">
            <a:extLst>
              <a:ext uri="{FF2B5EF4-FFF2-40B4-BE49-F238E27FC236}">
                <a16:creationId xmlns:a16="http://schemas.microsoft.com/office/drawing/2014/main" id="{0CF29624-2811-4713-9D8B-FA75426BA6FC}"/>
              </a:ext>
            </a:extLst>
          </p:cNvPr>
          <p:cNvPicPr>
            <a:picLocks noChangeAspect="1"/>
          </p:cNvPicPr>
          <p:nvPr/>
        </p:nvPicPr>
        <p:blipFill rotWithShape="1">
          <a:blip r:embed="rId3">
            <a:extLst>
              <a:ext uri="{28A0092B-C50C-407E-A947-70E740481C1C}">
                <a14:useLocalDpi xmlns:a14="http://schemas.microsoft.com/office/drawing/2010/main" val="0"/>
              </a:ext>
            </a:extLst>
          </a:blip>
          <a:srcRect l="15300" t="14029" r="865" b="1243"/>
          <a:stretch/>
        </p:blipFill>
        <p:spPr>
          <a:xfrm>
            <a:off x="3159700" y="2266267"/>
            <a:ext cx="1333171" cy="1250657"/>
          </a:xfrm>
          <a:prstGeom prst="rect">
            <a:avLst/>
          </a:prstGeom>
        </p:spPr>
      </p:pic>
      <p:pic>
        <p:nvPicPr>
          <p:cNvPr id="13" name="圖片 12">
            <a:extLst>
              <a:ext uri="{FF2B5EF4-FFF2-40B4-BE49-F238E27FC236}">
                <a16:creationId xmlns:a16="http://schemas.microsoft.com/office/drawing/2014/main" id="{4327B501-9897-416C-920B-61ECEF697532}"/>
              </a:ext>
            </a:extLst>
          </p:cNvPr>
          <p:cNvPicPr>
            <a:picLocks noChangeAspect="1"/>
          </p:cNvPicPr>
          <p:nvPr/>
        </p:nvPicPr>
        <p:blipFill rotWithShape="1">
          <a:blip r:embed="rId4">
            <a:extLst>
              <a:ext uri="{28A0092B-C50C-407E-A947-70E740481C1C}">
                <a14:useLocalDpi xmlns:a14="http://schemas.microsoft.com/office/drawing/2010/main" val="0"/>
              </a:ext>
            </a:extLst>
          </a:blip>
          <a:srcRect l="25662" t="21523" r="3312" b="586"/>
          <a:stretch/>
        </p:blipFill>
        <p:spPr>
          <a:xfrm>
            <a:off x="7833723" y="2417503"/>
            <a:ext cx="1119501" cy="1099421"/>
          </a:xfrm>
          <a:prstGeom prst="rect">
            <a:avLst/>
          </a:prstGeom>
        </p:spPr>
      </p:pic>
      <p:sp>
        <p:nvSpPr>
          <p:cNvPr id="14" name="雲朵形 13">
            <a:extLst>
              <a:ext uri="{FF2B5EF4-FFF2-40B4-BE49-F238E27FC236}">
                <a16:creationId xmlns:a16="http://schemas.microsoft.com/office/drawing/2014/main" id="{155EC26C-4750-4D8A-847A-F98A77DFA67A}"/>
              </a:ext>
            </a:extLst>
          </p:cNvPr>
          <p:cNvSpPr/>
          <p:nvPr/>
        </p:nvSpPr>
        <p:spPr>
          <a:xfrm>
            <a:off x="77195" y="1066802"/>
            <a:ext cx="3092286" cy="1668411"/>
          </a:xfrm>
          <a:prstGeom prst="cloud">
            <a:avLst/>
          </a:prstGeom>
          <a:solidFill>
            <a:srgbClr val="FBE5D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19A70C0-9DD8-4143-94A2-D1F0C6BEB2F4}"/>
              </a:ext>
            </a:extLst>
          </p:cNvPr>
          <p:cNvSpPr txBox="1"/>
          <p:nvPr/>
        </p:nvSpPr>
        <p:spPr>
          <a:xfrm>
            <a:off x="499302" y="1677869"/>
            <a:ext cx="2660398" cy="446276"/>
          </a:xfrm>
          <a:prstGeom prst="rect">
            <a:avLst/>
          </a:prstGeom>
          <a:noFill/>
        </p:spPr>
        <p:txBody>
          <a:bodyPr wrap="square" rtlCol="0">
            <a:spAutoFit/>
          </a:bodyPr>
          <a:lstStyle/>
          <a:p>
            <a:r>
              <a:rPr lang="en-US" altLang="zh-TW"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465</a:t>
            </a:r>
            <a:r>
              <a:rPr lang="zh-TW" altLang="en-US"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個特徵欄位</a:t>
            </a:r>
          </a:p>
        </p:txBody>
      </p:sp>
    </p:spTree>
    <p:extLst>
      <p:ext uri="{BB962C8B-B14F-4D97-AF65-F5344CB8AC3E}">
        <p14:creationId xmlns:p14="http://schemas.microsoft.com/office/powerpoint/2010/main" val="29716138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grpSp>
        <p:nvGrpSpPr>
          <p:cNvPr id="84" name="群組 83">
            <a:extLst>
              <a:ext uri="{FF2B5EF4-FFF2-40B4-BE49-F238E27FC236}">
                <a16:creationId xmlns:a16="http://schemas.microsoft.com/office/drawing/2014/main" id="{EFEC18C3-8147-446C-9E85-5CDF498307C3}"/>
              </a:ext>
            </a:extLst>
          </p:cNvPr>
          <p:cNvGrpSpPr/>
          <p:nvPr/>
        </p:nvGrpSpPr>
        <p:grpSpPr>
          <a:xfrm>
            <a:off x="752536" y="2028282"/>
            <a:ext cx="4294375" cy="4337472"/>
            <a:chOff x="392051" y="1161934"/>
            <a:chExt cx="4294375" cy="4337472"/>
          </a:xfrm>
        </p:grpSpPr>
        <p:grpSp>
          <p:nvGrpSpPr>
            <p:cNvPr id="83" name="群組 82">
              <a:extLst>
                <a:ext uri="{FF2B5EF4-FFF2-40B4-BE49-F238E27FC236}">
                  <a16:creationId xmlns:a16="http://schemas.microsoft.com/office/drawing/2014/main" id="{97C1B842-F06C-4CE4-9137-500252CC5945}"/>
                </a:ext>
              </a:extLst>
            </p:cNvPr>
            <p:cNvGrpSpPr/>
            <p:nvPr/>
          </p:nvGrpSpPr>
          <p:grpSpPr>
            <a:xfrm>
              <a:off x="392051" y="1161934"/>
              <a:ext cx="1538654" cy="2201124"/>
              <a:chOff x="7252311" y="2398484"/>
              <a:chExt cx="1538654" cy="2201124"/>
            </a:xfrm>
          </p:grpSpPr>
          <p:sp>
            <p:nvSpPr>
              <p:cNvPr id="80" name="矩形 79">
                <a:extLst>
                  <a:ext uri="{FF2B5EF4-FFF2-40B4-BE49-F238E27FC236}">
                    <a16:creationId xmlns:a16="http://schemas.microsoft.com/office/drawing/2014/main" id="{F811DB3D-6240-476D-BE85-CEBCD3D879AA}"/>
                  </a:ext>
                </a:extLst>
              </p:cNvPr>
              <p:cNvSpPr/>
              <p:nvPr/>
            </p:nvSpPr>
            <p:spPr>
              <a:xfrm>
                <a:off x="7857514" y="3719892"/>
                <a:ext cx="360485" cy="87971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等腰三角形 80">
                <a:extLst>
                  <a:ext uri="{FF2B5EF4-FFF2-40B4-BE49-F238E27FC236}">
                    <a16:creationId xmlns:a16="http://schemas.microsoft.com/office/drawing/2014/main" id="{3821FCC6-7EC6-4BA1-9CFA-AA79CBC9D6A4}"/>
                  </a:ext>
                </a:extLst>
              </p:cNvPr>
              <p:cNvSpPr/>
              <p:nvPr/>
            </p:nvSpPr>
            <p:spPr>
              <a:xfrm>
                <a:off x="7252311" y="2398484"/>
                <a:ext cx="1538654" cy="1642080"/>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5" name="群組 74">
              <a:extLst>
                <a:ext uri="{FF2B5EF4-FFF2-40B4-BE49-F238E27FC236}">
                  <a16:creationId xmlns:a16="http://schemas.microsoft.com/office/drawing/2014/main" id="{C4B7ADA7-EDA7-44B5-8142-1E18CA907757}"/>
                </a:ext>
              </a:extLst>
            </p:cNvPr>
            <p:cNvGrpSpPr/>
            <p:nvPr/>
          </p:nvGrpSpPr>
          <p:grpSpPr>
            <a:xfrm>
              <a:off x="3928335" y="1803645"/>
              <a:ext cx="758091" cy="1817631"/>
              <a:chOff x="5736004" y="1896518"/>
              <a:chExt cx="758091" cy="1817631"/>
            </a:xfrm>
          </p:grpSpPr>
          <p:sp>
            <p:nvSpPr>
              <p:cNvPr id="69" name="矩形 68">
                <a:extLst>
                  <a:ext uri="{FF2B5EF4-FFF2-40B4-BE49-F238E27FC236}">
                    <a16:creationId xmlns:a16="http://schemas.microsoft.com/office/drawing/2014/main" id="{C49C6F0E-56FC-4E83-B9D7-ACFB144A755C}"/>
                  </a:ext>
                </a:extLst>
              </p:cNvPr>
              <p:cNvSpPr/>
              <p:nvPr/>
            </p:nvSpPr>
            <p:spPr>
              <a:xfrm>
                <a:off x="5978769" y="2907874"/>
                <a:ext cx="272562" cy="80627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延遲 69">
                <a:extLst>
                  <a:ext uri="{FF2B5EF4-FFF2-40B4-BE49-F238E27FC236}">
                    <a16:creationId xmlns:a16="http://schemas.microsoft.com/office/drawing/2014/main" id="{C5066436-AAE1-431B-8111-A1A162C703BC}"/>
                  </a:ext>
                </a:extLst>
              </p:cNvPr>
              <p:cNvSpPr/>
              <p:nvPr/>
            </p:nvSpPr>
            <p:spPr>
              <a:xfrm rot="16200000">
                <a:off x="5460023" y="2172499"/>
                <a:ext cx="1310054" cy="758091"/>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00F1D09A-E052-437A-9944-A19AB17334A3}"/>
                </a:ext>
              </a:extLst>
            </p:cNvPr>
            <p:cNvGrpSpPr/>
            <p:nvPr/>
          </p:nvGrpSpPr>
          <p:grpSpPr>
            <a:xfrm>
              <a:off x="2690692" y="1252359"/>
              <a:ext cx="1019908" cy="1959707"/>
              <a:chOff x="3152043" y="1323732"/>
              <a:chExt cx="1019908" cy="1959707"/>
            </a:xfrm>
          </p:grpSpPr>
          <p:sp>
            <p:nvSpPr>
              <p:cNvPr id="33" name="矩形 32">
                <a:extLst>
                  <a:ext uri="{FF2B5EF4-FFF2-40B4-BE49-F238E27FC236}">
                    <a16:creationId xmlns:a16="http://schemas.microsoft.com/office/drawing/2014/main" id="{39E66538-1253-40B7-95BE-1EDD2E30D3D2}"/>
                  </a:ext>
                </a:extLst>
              </p:cNvPr>
              <p:cNvSpPr/>
              <p:nvPr/>
            </p:nvSpPr>
            <p:spPr>
              <a:xfrm>
                <a:off x="3450982" y="2333869"/>
                <a:ext cx="395654" cy="9495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等腰三角形 33">
                <a:extLst>
                  <a:ext uri="{FF2B5EF4-FFF2-40B4-BE49-F238E27FC236}">
                    <a16:creationId xmlns:a16="http://schemas.microsoft.com/office/drawing/2014/main" id="{0E6D31D5-4962-4B50-B8E3-44CDB636E158}"/>
                  </a:ext>
                </a:extLst>
              </p:cNvPr>
              <p:cNvSpPr/>
              <p:nvPr/>
            </p:nvSpPr>
            <p:spPr>
              <a:xfrm>
                <a:off x="3152043" y="2019302"/>
                <a:ext cx="1019908" cy="758091"/>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等腰三角形 34">
                <a:extLst>
                  <a:ext uri="{FF2B5EF4-FFF2-40B4-BE49-F238E27FC236}">
                    <a16:creationId xmlns:a16="http://schemas.microsoft.com/office/drawing/2014/main" id="{5A38738A-48C3-477A-91B7-E211F96D3DC5}"/>
                  </a:ext>
                </a:extLst>
              </p:cNvPr>
              <p:cNvSpPr/>
              <p:nvPr/>
            </p:nvSpPr>
            <p:spPr>
              <a:xfrm>
                <a:off x="3152043" y="1671517"/>
                <a:ext cx="1019908" cy="758091"/>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35538027-27F8-4333-8299-64A0B1F0B36F}"/>
                  </a:ext>
                </a:extLst>
              </p:cNvPr>
              <p:cNvSpPr/>
              <p:nvPr/>
            </p:nvSpPr>
            <p:spPr>
              <a:xfrm>
                <a:off x="3152043" y="1323732"/>
                <a:ext cx="1019908" cy="758091"/>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a:extLst>
                <a:ext uri="{FF2B5EF4-FFF2-40B4-BE49-F238E27FC236}">
                  <a16:creationId xmlns:a16="http://schemas.microsoft.com/office/drawing/2014/main" id="{D7153BA8-5BBE-4CEE-BF7D-70F233BDB8F0}"/>
                </a:ext>
              </a:extLst>
            </p:cNvPr>
            <p:cNvGrpSpPr/>
            <p:nvPr/>
          </p:nvGrpSpPr>
          <p:grpSpPr>
            <a:xfrm>
              <a:off x="1803159" y="1737275"/>
              <a:ext cx="1348884" cy="1676645"/>
              <a:chOff x="4615418" y="1444983"/>
              <a:chExt cx="1348884" cy="1676645"/>
            </a:xfrm>
          </p:grpSpPr>
          <p:sp>
            <p:nvSpPr>
              <p:cNvPr id="61" name="矩形 60">
                <a:extLst>
                  <a:ext uri="{FF2B5EF4-FFF2-40B4-BE49-F238E27FC236}">
                    <a16:creationId xmlns:a16="http://schemas.microsoft.com/office/drawing/2014/main" id="{F9D6F761-2FC1-46B8-8AB4-BA46AA1C5139}"/>
                  </a:ext>
                </a:extLst>
              </p:cNvPr>
              <p:cNvSpPr/>
              <p:nvPr/>
            </p:nvSpPr>
            <p:spPr>
              <a:xfrm>
                <a:off x="5111449" y="2615582"/>
                <a:ext cx="395654" cy="506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68DEF5DB-4E4D-44C3-9DE0-886302E9F5B7}"/>
                  </a:ext>
                </a:extLst>
              </p:cNvPr>
              <p:cNvSpPr/>
              <p:nvPr/>
            </p:nvSpPr>
            <p:spPr>
              <a:xfrm>
                <a:off x="4667802" y="2172058"/>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F4F011DA-6943-4E8C-93F6-147BBF924FB3}"/>
                  </a:ext>
                </a:extLst>
              </p:cNvPr>
              <p:cNvSpPr/>
              <p:nvPr/>
            </p:nvSpPr>
            <p:spPr>
              <a:xfrm>
                <a:off x="4995315" y="2241423"/>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EB161714-FC41-423F-B8A9-C606C4F16032}"/>
                  </a:ext>
                </a:extLst>
              </p:cNvPr>
              <p:cNvSpPr/>
              <p:nvPr/>
            </p:nvSpPr>
            <p:spPr>
              <a:xfrm>
                <a:off x="4937436" y="1831606"/>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5624C12E-2CDF-4238-8047-9D93E832523E}"/>
                  </a:ext>
                </a:extLst>
              </p:cNvPr>
              <p:cNvSpPr/>
              <p:nvPr/>
            </p:nvSpPr>
            <p:spPr>
              <a:xfrm>
                <a:off x="5309276" y="2120286"/>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A40E11A9-1C81-4026-8F32-44CBD046848F}"/>
                  </a:ext>
                </a:extLst>
              </p:cNvPr>
              <p:cNvSpPr/>
              <p:nvPr/>
            </p:nvSpPr>
            <p:spPr>
              <a:xfrm>
                <a:off x="4615418" y="1747588"/>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0908E76B-40CF-4868-989D-276CE9BC3A2A}"/>
                  </a:ext>
                </a:extLst>
              </p:cNvPr>
              <p:cNvSpPr/>
              <p:nvPr/>
            </p:nvSpPr>
            <p:spPr>
              <a:xfrm>
                <a:off x="5259454" y="1681892"/>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C671FAC6-1C9C-4987-AB33-5EF29C2AB748}"/>
                  </a:ext>
                </a:extLst>
              </p:cNvPr>
              <p:cNvSpPr/>
              <p:nvPr/>
            </p:nvSpPr>
            <p:spPr>
              <a:xfrm>
                <a:off x="4882119" y="1444983"/>
                <a:ext cx="655026" cy="57736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A6E527FE-16F2-449D-BBD1-00C142E83367}"/>
                </a:ext>
              </a:extLst>
            </p:cNvPr>
            <p:cNvGrpSpPr/>
            <p:nvPr/>
          </p:nvGrpSpPr>
          <p:grpSpPr>
            <a:xfrm>
              <a:off x="1126147" y="1932845"/>
              <a:ext cx="1019908" cy="1959707"/>
              <a:chOff x="1222130" y="1829778"/>
              <a:chExt cx="1019908" cy="1959707"/>
            </a:xfrm>
          </p:grpSpPr>
          <p:sp>
            <p:nvSpPr>
              <p:cNvPr id="4" name="矩形 3">
                <a:extLst>
                  <a:ext uri="{FF2B5EF4-FFF2-40B4-BE49-F238E27FC236}">
                    <a16:creationId xmlns:a16="http://schemas.microsoft.com/office/drawing/2014/main" id="{29E12261-1989-418E-8D03-001C027087DF}"/>
                  </a:ext>
                </a:extLst>
              </p:cNvPr>
              <p:cNvSpPr/>
              <p:nvPr/>
            </p:nvSpPr>
            <p:spPr>
              <a:xfrm>
                <a:off x="1521069" y="2839915"/>
                <a:ext cx="395654" cy="9495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等腰三角形 5">
                <a:extLst>
                  <a:ext uri="{FF2B5EF4-FFF2-40B4-BE49-F238E27FC236}">
                    <a16:creationId xmlns:a16="http://schemas.microsoft.com/office/drawing/2014/main" id="{A3049BFD-7BE4-4CE6-8A42-7D6CB0717BC3}"/>
                  </a:ext>
                </a:extLst>
              </p:cNvPr>
              <p:cNvSpPr/>
              <p:nvPr/>
            </p:nvSpPr>
            <p:spPr>
              <a:xfrm>
                <a:off x="1222130" y="2525348"/>
                <a:ext cx="1019908" cy="75809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3DF81FB4-ABAE-4061-BD9F-8BDFA27A4DC9}"/>
                  </a:ext>
                </a:extLst>
              </p:cNvPr>
              <p:cNvSpPr/>
              <p:nvPr/>
            </p:nvSpPr>
            <p:spPr>
              <a:xfrm>
                <a:off x="1222130" y="2177563"/>
                <a:ext cx="1019908" cy="75809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B4906A5D-AFAD-44D2-9365-0C780223A170}"/>
                  </a:ext>
                </a:extLst>
              </p:cNvPr>
              <p:cNvSpPr/>
              <p:nvPr/>
            </p:nvSpPr>
            <p:spPr>
              <a:xfrm>
                <a:off x="1222130" y="1829778"/>
                <a:ext cx="1019908" cy="75809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7" name="群組 76">
              <a:extLst>
                <a:ext uri="{FF2B5EF4-FFF2-40B4-BE49-F238E27FC236}">
                  <a16:creationId xmlns:a16="http://schemas.microsoft.com/office/drawing/2014/main" id="{23D78AA8-A834-4F5B-98EA-458C745ED7D2}"/>
                </a:ext>
              </a:extLst>
            </p:cNvPr>
            <p:cNvGrpSpPr/>
            <p:nvPr/>
          </p:nvGrpSpPr>
          <p:grpSpPr>
            <a:xfrm>
              <a:off x="1822877" y="2814821"/>
              <a:ext cx="758091" cy="1817631"/>
              <a:chOff x="6323989" y="3637938"/>
              <a:chExt cx="758091" cy="1817631"/>
            </a:xfrm>
          </p:grpSpPr>
          <p:sp>
            <p:nvSpPr>
              <p:cNvPr id="73" name="矩形 72">
                <a:extLst>
                  <a:ext uri="{FF2B5EF4-FFF2-40B4-BE49-F238E27FC236}">
                    <a16:creationId xmlns:a16="http://schemas.microsoft.com/office/drawing/2014/main" id="{CE8A2479-B155-4D16-9680-5CA9BAA30E01}"/>
                  </a:ext>
                </a:extLst>
              </p:cNvPr>
              <p:cNvSpPr/>
              <p:nvPr/>
            </p:nvSpPr>
            <p:spPr>
              <a:xfrm>
                <a:off x="6566754" y="4649294"/>
                <a:ext cx="272562" cy="80627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延遲 73">
                <a:extLst>
                  <a:ext uri="{FF2B5EF4-FFF2-40B4-BE49-F238E27FC236}">
                    <a16:creationId xmlns:a16="http://schemas.microsoft.com/office/drawing/2014/main" id="{F3528798-79FF-49AB-AC2E-B1104AFD8D4E}"/>
                  </a:ext>
                </a:extLst>
              </p:cNvPr>
              <p:cNvSpPr/>
              <p:nvPr/>
            </p:nvSpPr>
            <p:spPr>
              <a:xfrm rot="16200000">
                <a:off x="6048008" y="3913919"/>
                <a:ext cx="1310054" cy="758091"/>
              </a:xfrm>
              <a:prstGeom prst="flowChartDelay">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F0DE8F3F-1550-4A77-8F15-9EE8D21C580B}"/>
                </a:ext>
              </a:extLst>
            </p:cNvPr>
            <p:cNvGrpSpPr/>
            <p:nvPr/>
          </p:nvGrpSpPr>
          <p:grpSpPr>
            <a:xfrm>
              <a:off x="2420815" y="3046048"/>
              <a:ext cx="1019908" cy="1959707"/>
              <a:chOff x="2420815" y="3046048"/>
              <a:chExt cx="1019908" cy="1959707"/>
            </a:xfrm>
          </p:grpSpPr>
          <p:sp>
            <p:nvSpPr>
              <p:cNvPr id="28" name="矩形 27">
                <a:extLst>
                  <a:ext uri="{FF2B5EF4-FFF2-40B4-BE49-F238E27FC236}">
                    <a16:creationId xmlns:a16="http://schemas.microsoft.com/office/drawing/2014/main" id="{56A3F39E-33E4-492B-841F-77C5F6EB8B60}"/>
                  </a:ext>
                </a:extLst>
              </p:cNvPr>
              <p:cNvSpPr/>
              <p:nvPr/>
            </p:nvSpPr>
            <p:spPr>
              <a:xfrm>
                <a:off x="2719754" y="4056185"/>
                <a:ext cx="395654" cy="9495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1568EE3F-43CA-4E22-878E-36CFF88F807B}"/>
                  </a:ext>
                </a:extLst>
              </p:cNvPr>
              <p:cNvSpPr/>
              <p:nvPr/>
            </p:nvSpPr>
            <p:spPr>
              <a:xfrm>
                <a:off x="2420815" y="3741618"/>
                <a:ext cx="1019908" cy="75809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2E255A92-91A1-4FE0-B26F-A9C1196537ED}"/>
                  </a:ext>
                </a:extLst>
              </p:cNvPr>
              <p:cNvSpPr/>
              <p:nvPr/>
            </p:nvSpPr>
            <p:spPr>
              <a:xfrm>
                <a:off x="2420815" y="3393833"/>
                <a:ext cx="1019908" cy="75809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755B72F9-1249-48D2-9119-8F035D6B3B55}"/>
                  </a:ext>
                </a:extLst>
              </p:cNvPr>
              <p:cNvSpPr/>
              <p:nvPr/>
            </p:nvSpPr>
            <p:spPr>
              <a:xfrm>
                <a:off x="2420815" y="3046048"/>
                <a:ext cx="1019908" cy="75809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6F9AE160-10B1-46AD-85E5-9F99AA96B114}"/>
                </a:ext>
              </a:extLst>
            </p:cNvPr>
            <p:cNvGrpSpPr/>
            <p:nvPr/>
          </p:nvGrpSpPr>
          <p:grpSpPr>
            <a:xfrm>
              <a:off x="3103201" y="2461542"/>
              <a:ext cx="1348884" cy="1676645"/>
              <a:chOff x="5578357" y="3241915"/>
              <a:chExt cx="1348884" cy="1676645"/>
            </a:xfrm>
          </p:grpSpPr>
          <p:sp>
            <p:nvSpPr>
              <p:cNvPr id="53" name="矩形 52">
                <a:extLst>
                  <a:ext uri="{FF2B5EF4-FFF2-40B4-BE49-F238E27FC236}">
                    <a16:creationId xmlns:a16="http://schemas.microsoft.com/office/drawing/2014/main" id="{E28DC6AE-8E56-43A9-9742-6C4FD10CE82C}"/>
                  </a:ext>
                </a:extLst>
              </p:cNvPr>
              <p:cNvSpPr/>
              <p:nvPr/>
            </p:nvSpPr>
            <p:spPr>
              <a:xfrm>
                <a:off x="6074388" y="4412514"/>
                <a:ext cx="395654" cy="506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F7DA920F-4FE8-47AB-979A-A2CF5F2CF4BE}"/>
                  </a:ext>
                </a:extLst>
              </p:cNvPr>
              <p:cNvSpPr/>
              <p:nvPr/>
            </p:nvSpPr>
            <p:spPr>
              <a:xfrm>
                <a:off x="5630741" y="3968990"/>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F25BB1C3-FAAF-465C-B9AB-CEC28982CB6E}"/>
                  </a:ext>
                </a:extLst>
              </p:cNvPr>
              <p:cNvSpPr/>
              <p:nvPr/>
            </p:nvSpPr>
            <p:spPr>
              <a:xfrm>
                <a:off x="5958254" y="4038355"/>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1ACA35E5-0388-4EC3-A0BA-E54F0C112EDE}"/>
                  </a:ext>
                </a:extLst>
              </p:cNvPr>
              <p:cNvSpPr/>
              <p:nvPr/>
            </p:nvSpPr>
            <p:spPr>
              <a:xfrm>
                <a:off x="5900375" y="3628538"/>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0CF8CCDB-2BD0-4E71-8588-2D86062BF2F6}"/>
                  </a:ext>
                </a:extLst>
              </p:cNvPr>
              <p:cNvSpPr/>
              <p:nvPr/>
            </p:nvSpPr>
            <p:spPr>
              <a:xfrm>
                <a:off x="6272215" y="3917218"/>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193E8B07-58CE-4C04-A131-8ADD95298461}"/>
                  </a:ext>
                </a:extLst>
              </p:cNvPr>
              <p:cNvSpPr/>
              <p:nvPr/>
            </p:nvSpPr>
            <p:spPr>
              <a:xfrm>
                <a:off x="5578357" y="3544520"/>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74977CA3-2712-4D3D-87CA-49C7F5DF7A19}"/>
                  </a:ext>
                </a:extLst>
              </p:cNvPr>
              <p:cNvSpPr/>
              <p:nvPr/>
            </p:nvSpPr>
            <p:spPr>
              <a:xfrm>
                <a:off x="6222393" y="3478824"/>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025D7251-B26C-44E1-9271-C0B6A7B629EB}"/>
                  </a:ext>
                </a:extLst>
              </p:cNvPr>
              <p:cNvSpPr/>
              <p:nvPr/>
            </p:nvSpPr>
            <p:spPr>
              <a:xfrm>
                <a:off x="5845058" y="3241915"/>
                <a:ext cx="655026" cy="577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9" name="群組 38">
              <a:extLst>
                <a:ext uri="{FF2B5EF4-FFF2-40B4-BE49-F238E27FC236}">
                  <a16:creationId xmlns:a16="http://schemas.microsoft.com/office/drawing/2014/main" id="{8681873F-10FA-4B6E-9F3E-2341F6D77B7D}"/>
                </a:ext>
              </a:extLst>
            </p:cNvPr>
            <p:cNvGrpSpPr/>
            <p:nvPr/>
          </p:nvGrpSpPr>
          <p:grpSpPr>
            <a:xfrm>
              <a:off x="2868432" y="3822761"/>
              <a:ext cx="1348884" cy="1676645"/>
              <a:chOff x="4119567" y="3329110"/>
              <a:chExt cx="1348884" cy="1676645"/>
            </a:xfrm>
          </p:grpSpPr>
          <p:sp>
            <p:nvSpPr>
              <p:cNvPr id="26" name="矩形 25">
                <a:extLst>
                  <a:ext uri="{FF2B5EF4-FFF2-40B4-BE49-F238E27FC236}">
                    <a16:creationId xmlns:a16="http://schemas.microsoft.com/office/drawing/2014/main" id="{DBCC602C-7C00-4ACC-97E5-0121AB527B4B}"/>
                  </a:ext>
                </a:extLst>
              </p:cNvPr>
              <p:cNvSpPr/>
              <p:nvPr/>
            </p:nvSpPr>
            <p:spPr>
              <a:xfrm>
                <a:off x="4615598" y="4499709"/>
                <a:ext cx="395654" cy="506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a:extLst>
                  <a:ext uri="{FF2B5EF4-FFF2-40B4-BE49-F238E27FC236}">
                    <a16:creationId xmlns:a16="http://schemas.microsoft.com/office/drawing/2014/main" id="{F20342A1-65E8-4D39-90B8-E8BEB4CA4080}"/>
                  </a:ext>
                </a:extLst>
              </p:cNvPr>
              <p:cNvSpPr/>
              <p:nvPr/>
            </p:nvSpPr>
            <p:spPr>
              <a:xfrm>
                <a:off x="4171951" y="4056185"/>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0C8940F4-1792-4028-8F74-ABE2FE876827}"/>
                  </a:ext>
                </a:extLst>
              </p:cNvPr>
              <p:cNvSpPr/>
              <p:nvPr/>
            </p:nvSpPr>
            <p:spPr>
              <a:xfrm>
                <a:off x="4499464" y="4125550"/>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CF031277-01E5-45D5-9225-51037D3EF80B}"/>
                  </a:ext>
                </a:extLst>
              </p:cNvPr>
              <p:cNvSpPr/>
              <p:nvPr/>
            </p:nvSpPr>
            <p:spPr>
              <a:xfrm>
                <a:off x="4441585" y="3715733"/>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0A49FE65-895B-4D61-9063-7ADB46420C63}"/>
                  </a:ext>
                </a:extLst>
              </p:cNvPr>
              <p:cNvSpPr/>
              <p:nvPr/>
            </p:nvSpPr>
            <p:spPr>
              <a:xfrm>
                <a:off x="4813425" y="4004413"/>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736F06EA-B35E-4BC7-B80A-C1545B55BE54}"/>
                  </a:ext>
                </a:extLst>
              </p:cNvPr>
              <p:cNvSpPr/>
              <p:nvPr/>
            </p:nvSpPr>
            <p:spPr>
              <a:xfrm>
                <a:off x="4119567" y="3631715"/>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72152643-B08E-4322-ACC2-A0648A4B6E34}"/>
                  </a:ext>
                </a:extLst>
              </p:cNvPr>
              <p:cNvSpPr/>
              <p:nvPr/>
            </p:nvSpPr>
            <p:spPr>
              <a:xfrm>
                <a:off x="4763603" y="3566019"/>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2C31DF98-62B4-4086-B7D8-1689BC30FA6A}"/>
                  </a:ext>
                </a:extLst>
              </p:cNvPr>
              <p:cNvSpPr/>
              <p:nvPr/>
            </p:nvSpPr>
            <p:spPr>
              <a:xfrm>
                <a:off x="4386268" y="3329110"/>
                <a:ext cx="655026" cy="577361"/>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2AEED66-757A-4577-9E98-9D309AC2928A}"/>
                </a:ext>
              </a:extLst>
            </p:cNvPr>
            <p:cNvGrpSpPr/>
            <p:nvPr/>
          </p:nvGrpSpPr>
          <p:grpSpPr>
            <a:xfrm>
              <a:off x="755223" y="3112568"/>
              <a:ext cx="758091" cy="1817631"/>
              <a:chOff x="7066574" y="2024740"/>
              <a:chExt cx="758091" cy="1817631"/>
            </a:xfrm>
          </p:grpSpPr>
          <p:sp>
            <p:nvSpPr>
              <p:cNvPr id="71" name="矩形 70">
                <a:extLst>
                  <a:ext uri="{FF2B5EF4-FFF2-40B4-BE49-F238E27FC236}">
                    <a16:creationId xmlns:a16="http://schemas.microsoft.com/office/drawing/2014/main" id="{1D742847-2161-4949-898B-A78200077B6C}"/>
                  </a:ext>
                </a:extLst>
              </p:cNvPr>
              <p:cNvSpPr/>
              <p:nvPr/>
            </p:nvSpPr>
            <p:spPr>
              <a:xfrm>
                <a:off x="7309339" y="3036096"/>
                <a:ext cx="272562" cy="80627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流程圖: 延遲 71">
                <a:extLst>
                  <a:ext uri="{FF2B5EF4-FFF2-40B4-BE49-F238E27FC236}">
                    <a16:creationId xmlns:a16="http://schemas.microsoft.com/office/drawing/2014/main" id="{D3FB6CAC-6C33-41F7-9537-44D39268DD92}"/>
                  </a:ext>
                </a:extLst>
              </p:cNvPr>
              <p:cNvSpPr/>
              <p:nvPr/>
            </p:nvSpPr>
            <p:spPr>
              <a:xfrm rot="16200000">
                <a:off x="6790593" y="2300721"/>
                <a:ext cx="1310054" cy="758091"/>
              </a:xfrm>
              <a:prstGeom prst="flowChartDelay">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1477D3CF-CA57-4958-B84D-D7EAFC8F27ED}"/>
                </a:ext>
              </a:extLst>
            </p:cNvPr>
            <p:cNvGrpSpPr/>
            <p:nvPr/>
          </p:nvGrpSpPr>
          <p:grpSpPr>
            <a:xfrm>
              <a:off x="1013558" y="3365473"/>
              <a:ext cx="1425332" cy="2114298"/>
              <a:chOff x="5310554" y="2123898"/>
              <a:chExt cx="1538654" cy="2201124"/>
            </a:xfrm>
          </p:grpSpPr>
          <p:sp>
            <p:nvSpPr>
              <p:cNvPr id="78" name="矩形 77">
                <a:extLst>
                  <a:ext uri="{FF2B5EF4-FFF2-40B4-BE49-F238E27FC236}">
                    <a16:creationId xmlns:a16="http://schemas.microsoft.com/office/drawing/2014/main" id="{EE15142B-09C9-4F5D-96E5-5BB1472F871D}"/>
                  </a:ext>
                </a:extLst>
              </p:cNvPr>
              <p:cNvSpPr/>
              <p:nvPr/>
            </p:nvSpPr>
            <p:spPr>
              <a:xfrm>
                <a:off x="5915757" y="3445306"/>
                <a:ext cx="360485" cy="87971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等腰三角形 78">
                <a:extLst>
                  <a:ext uri="{FF2B5EF4-FFF2-40B4-BE49-F238E27FC236}">
                    <a16:creationId xmlns:a16="http://schemas.microsoft.com/office/drawing/2014/main" id="{3E437D1D-8824-41C5-BFF2-014A7DCCDF4E}"/>
                  </a:ext>
                </a:extLst>
              </p:cNvPr>
              <p:cNvSpPr/>
              <p:nvPr/>
            </p:nvSpPr>
            <p:spPr>
              <a:xfrm>
                <a:off x="5310554" y="2123898"/>
                <a:ext cx="1538654" cy="16420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5" name="文字方塊 84">
            <a:extLst>
              <a:ext uri="{FF2B5EF4-FFF2-40B4-BE49-F238E27FC236}">
                <a16:creationId xmlns:a16="http://schemas.microsoft.com/office/drawing/2014/main" id="{927BD44E-04BC-44BE-AB4F-668BC400A569}"/>
              </a:ext>
            </a:extLst>
          </p:cNvPr>
          <p:cNvSpPr txBox="1"/>
          <p:nvPr/>
        </p:nvSpPr>
        <p:spPr>
          <a:xfrm>
            <a:off x="999878" y="1308013"/>
            <a:ext cx="3715248" cy="707886"/>
          </a:xfrm>
          <a:prstGeom prst="rect">
            <a:avLst/>
          </a:prstGeom>
          <a:noFill/>
        </p:spPr>
        <p:txBody>
          <a:bodyPr wrap="none" rtlCol="0">
            <a:spAutoFit/>
          </a:bodyPr>
          <a:lstStyle/>
          <a:p>
            <a:r>
              <a:rPr lang="en-US" altLang="zh-TW" sz="4000" dirty="0" err="1">
                <a:latin typeface="微軟正黑體" panose="020B0604030504040204" pitchFamily="34" charset="-120"/>
                <a:ea typeface="微軟正黑體" panose="020B0604030504040204" pitchFamily="34" charset="-120"/>
              </a:rPr>
              <a:t>RandomForest</a:t>
            </a:r>
            <a:endParaRPr lang="zh-TW" altLang="en-US" sz="4000" dirty="0">
              <a:latin typeface="微軟正黑體" panose="020B0604030504040204" pitchFamily="34" charset="-120"/>
              <a:ea typeface="微軟正黑體" panose="020B0604030504040204" pitchFamily="34" charset="-120"/>
            </a:endParaRPr>
          </a:p>
        </p:txBody>
      </p:sp>
      <p:pic>
        <p:nvPicPr>
          <p:cNvPr id="86" name="圖片 85">
            <a:extLst>
              <a:ext uri="{FF2B5EF4-FFF2-40B4-BE49-F238E27FC236}">
                <a16:creationId xmlns:a16="http://schemas.microsoft.com/office/drawing/2014/main" id="{DAFF6EAE-9EA9-461A-8A80-FC6181E2F3AF}"/>
              </a:ext>
            </a:extLst>
          </p:cNvPr>
          <p:cNvPicPr>
            <a:picLocks noChangeAspect="1"/>
          </p:cNvPicPr>
          <p:nvPr/>
        </p:nvPicPr>
        <p:blipFill rotWithShape="1">
          <a:blip r:embed="rId2">
            <a:extLst>
              <a:ext uri="{28A0092B-C50C-407E-A947-70E740481C1C}">
                <a14:useLocalDpi xmlns:a14="http://schemas.microsoft.com/office/drawing/2010/main" val="0"/>
              </a:ext>
            </a:extLst>
          </a:blip>
          <a:srcRect l="5247" t="32988"/>
          <a:stretch/>
        </p:blipFill>
        <p:spPr>
          <a:xfrm>
            <a:off x="5727819" y="1934850"/>
            <a:ext cx="6062023" cy="3634225"/>
          </a:xfrm>
          <a:prstGeom prst="rect">
            <a:avLst/>
          </a:prstGeom>
        </p:spPr>
      </p:pic>
      <p:pic>
        <p:nvPicPr>
          <p:cNvPr id="8" name="圖片 7">
            <a:extLst>
              <a:ext uri="{FF2B5EF4-FFF2-40B4-BE49-F238E27FC236}">
                <a16:creationId xmlns:a16="http://schemas.microsoft.com/office/drawing/2014/main" id="{481EFCCB-B198-4920-A1F3-2ABE2A7E1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851" y="6242669"/>
            <a:ext cx="5389991" cy="363511"/>
          </a:xfrm>
          <a:prstGeom prst="rect">
            <a:avLst/>
          </a:prstGeom>
        </p:spPr>
      </p:pic>
      <p:sp>
        <p:nvSpPr>
          <p:cNvPr id="10" name="箭號: 向右 9">
            <a:extLst>
              <a:ext uri="{FF2B5EF4-FFF2-40B4-BE49-F238E27FC236}">
                <a16:creationId xmlns:a16="http://schemas.microsoft.com/office/drawing/2014/main" id="{AD438723-ADBD-493A-BCEA-9BE77063568D}"/>
              </a:ext>
            </a:extLst>
          </p:cNvPr>
          <p:cNvSpPr/>
          <p:nvPr/>
        </p:nvSpPr>
        <p:spPr>
          <a:xfrm rot="18264196">
            <a:off x="7372321" y="5667195"/>
            <a:ext cx="780261" cy="40981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箭號: 向右 86">
            <a:extLst>
              <a:ext uri="{FF2B5EF4-FFF2-40B4-BE49-F238E27FC236}">
                <a16:creationId xmlns:a16="http://schemas.microsoft.com/office/drawing/2014/main" id="{F11F0958-A0D7-447E-B276-718F2ACB7E2C}"/>
              </a:ext>
            </a:extLst>
          </p:cNvPr>
          <p:cNvSpPr/>
          <p:nvPr/>
        </p:nvSpPr>
        <p:spPr>
          <a:xfrm rot="17059363">
            <a:off x="8411548" y="5678661"/>
            <a:ext cx="711559" cy="40981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箭號: 向右 87">
            <a:extLst>
              <a:ext uri="{FF2B5EF4-FFF2-40B4-BE49-F238E27FC236}">
                <a16:creationId xmlns:a16="http://schemas.microsoft.com/office/drawing/2014/main" id="{FA03A308-5C35-4CC9-9223-E15096E67FC7}"/>
              </a:ext>
            </a:extLst>
          </p:cNvPr>
          <p:cNvSpPr/>
          <p:nvPr/>
        </p:nvSpPr>
        <p:spPr>
          <a:xfrm rot="15481221">
            <a:off x="9349440" y="5678660"/>
            <a:ext cx="780261" cy="40981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箭號: 向右 88">
            <a:extLst>
              <a:ext uri="{FF2B5EF4-FFF2-40B4-BE49-F238E27FC236}">
                <a16:creationId xmlns:a16="http://schemas.microsoft.com/office/drawing/2014/main" id="{82E2FEA9-0024-4F26-B7D4-FF23C9B7182F}"/>
              </a:ext>
            </a:extLst>
          </p:cNvPr>
          <p:cNvSpPr/>
          <p:nvPr/>
        </p:nvSpPr>
        <p:spPr>
          <a:xfrm rot="14485876">
            <a:off x="10276196" y="5670593"/>
            <a:ext cx="780261" cy="40981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86969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建置流程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陳羿安</a:t>
            </a:r>
          </a:p>
        </p:txBody>
      </p:sp>
      <p:pic>
        <p:nvPicPr>
          <p:cNvPr id="87" name="圖片 86">
            <a:extLst>
              <a:ext uri="{FF2B5EF4-FFF2-40B4-BE49-F238E27FC236}">
                <a16:creationId xmlns:a16="http://schemas.microsoft.com/office/drawing/2014/main" id="{5A9C02AB-1C61-492F-B2B0-E528990852DA}"/>
              </a:ext>
            </a:extLst>
          </p:cNvPr>
          <p:cNvPicPr>
            <a:picLocks noChangeAspect="1"/>
          </p:cNvPicPr>
          <p:nvPr/>
        </p:nvPicPr>
        <p:blipFill rotWithShape="1">
          <a:blip r:embed="rId2">
            <a:extLst>
              <a:ext uri="{28A0092B-C50C-407E-A947-70E740481C1C}">
                <a14:useLocalDpi xmlns:a14="http://schemas.microsoft.com/office/drawing/2010/main" val="0"/>
              </a:ext>
            </a:extLst>
          </a:blip>
          <a:srcRect l="17534" t="51510"/>
          <a:stretch/>
        </p:blipFill>
        <p:spPr>
          <a:xfrm>
            <a:off x="4348852" y="5215794"/>
            <a:ext cx="7631586" cy="1518911"/>
          </a:xfrm>
          <a:prstGeom prst="rect">
            <a:avLst/>
          </a:prstGeom>
        </p:spPr>
      </p:pic>
      <p:sp>
        <p:nvSpPr>
          <p:cNvPr id="7" name="文字方塊 6">
            <a:extLst>
              <a:ext uri="{FF2B5EF4-FFF2-40B4-BE49-F238E27FC236}">
                <a16:creationId xmlns:a16="http://schemas.microsoft.com/office/drawing/2014/main" id="{31C4CFE1-BD55-4A72-A73A-C528980B3157}"/>
              </a:ext>
            </a:extLst>
          </p:cNvPr>
          <p:cNvSpPr txBox="1"/>
          <p:nvPr/>
        </p:nvSpPr>
        <p:spPr>
          <a:xfrm>
            <a:off x="598424" y="1505847"/>
            <a:ext cx="3416320" cy="523220"/>
          </a:xfrm>
          <a:prstGeom prst="rect">
            <a:avLst/>
          </a:prstGeom>
          <a:noFill/>
          <a:ln w="19050">
            <a:solidFill>
              <a:schemeClr val="tx1"/>
            </a:solidFill>
          </a:ln>
        </p:spPr>
        <p:txBody>
          <a:bodyPr wrap="none" rtlCol="0">
            <a:spAutoFit/>
          </a:bodyPr>
          <a:lstStyle/>
          <a:p>
            <a:r>
              <a:rPr lang="zh-TW" altLang="en-US" sz="2800" dirty="0">
                <a:latin typeface="微軟正黑體" panose="020B0604030504040204" pitchFamily="34" charset="-120"/>
                <a:ea typeface="微軟正黑體" panose="020B0604030504040204" pitchFamily="34" charset="-120"/>
              </a:rPr>
              <a:t>台灣巨無霸虱目魚肚</a:t>
            </a:r>
          </a:p>
        </p:txBody>
      </p:sp>
      <p:sp>
        <p:nvSpPr>
          <p:cNvPr id="8" name="矩形: 圓角 7">
            <a:extLst>
              <a:ext uri="{FF2B5EF4-FFF2-40B4-BE49-F238E27FC236}">
                <a16:creationId xmlns:a16="http://schemas.microsoft.com/office/drawing/2014/main" id="{BB516913-2AEB-414A-91BF-FEB0A9204D92}"/>
              </a:ext>
            </a:extLst>
          </p:cNvPr>
          <p:cNvSpPr/>
          <p:nvPr/>
        </p:nvSpPr>
        <p:spPr>
          <a:xfrm>
            <a:off x="2778370" y="2646484"/>
            <a:ext cx="4958861" cy="1951893"/>
          </a:xfrm>
          <a:prstGeom prst="roundRect">
            <a:avLst/>
          </a:prstGeom>
          <a:solidFill>
            <a:schemeClr val="accent2">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solidFill>
                  <a:schemeClr val="tx1"/>
                </a:solidFill>
                <a:latin typeface="微軟正黑體" panose="020B0604030504040204" pitchFamily="34" charset="-120"/>
                <a:ea typeface="微軟正黑體" panose="020B0604030504040204" pitchFamily="34" charset="-120"/>
              </a:rPr>
              <a:t>API</a:t>
            </a:r>
            <a:endParaRPr lang="zh-TW" altLang="en-US" sz="6600" dirty="0">
              <a:solidFill>
                <a:schemeClr val="tx1"/>
              </a:solidFill>
              <a:latin typeface="微軟正黑體" panose="020B0604030504040204" pitchFamily="34" charset="-120"/>
              <a:ea typeface="微軟正黑體" panose="020B0604030504040204" pitchFamily="34" charset="-120"/>
            </a:endParaRPr>
          </a:p>
        </p:txBody>
      </p:sp>
      <p:sp>
        <p:nvSpPr>
          <p:cNvPr id="16" name="箭號: 彎曲 15">
            <a:extLst>
              <a:ext uri="{FF2B5EF4-FFF2-40B4-BE49-F238E27FC236}">
                <a16:creationId xmlns:a16="http://schemas.microsoft.com/office/drawing/2014/main" id="{3F46734F-DE1A-453F-B2D3-7F7E698FFA51}"/>
              </a:ext>
            </a:extLst>
          </p:cNvPr>
          <p:cNvSpPr/>
          <p:nvPr/>
        </p:nvSpPr>
        <p:spPr>
          <a:xfrm rot="5400000">
            <a:off x="4525891" y="1748011"/>
            <a:ext cx="1389183" cy="1286995"/>
          </a:xfrm>
          <a:prstGeom prst="bentArrow">
            <a:avLst>
              <a:gd name="adj1" fmla="val 11243"/>
              <a:gd name="adj2" fmla="val 25000"/>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箭號: 向下 16">
            <a:extLst>
              <a:ext uri="{FF2B5EF4-FFF2-40B4-BE49-F238E27FC236}">
                <a16:creationId xmlns:a16="http://schemas.microsoft.com/office/drawing/2014/main" id="{8508CCE3-29A1-4077-82D9-3825176D1F9F}"/>
              </a:ext>
            </a:extLst>
          </p:cNvPr>
          <p:cNvSpPr/>
          <p:nvPr/>
        </p:nvSpPr>
        <p:spPr>
          <a:xfrm>
            <a:off x="5220482" y="4440893"/>
            <a:ext cx="641837" cy="703975"/>
          </a:xfrm>
          <a:prstGeom prst="downArrow">
            <a:avLst>
              <a:gd name="adj1" fmla="val 25442"/>
              <a:gd name="adj2" fmla="val 445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A87967E-C1FD-4A83-B0D3-AB25D3BF8E63}"/>
              </a:ext>
            </a:extLst>
          </p:cNvPr>
          <p:cNvSpPr txBox="1"/>
          <p:nvPr/>
        </p:nvSpPr>
        <p:spPr>
          <a:xfrm>
            <a:off x="95765" y="1505847"/>
            <a:ext cx="4253087" cy="523220"/>
          </a:xfrm>
          <a:prstGeom prst="rect">
            <a:avLst/>
          </a:prstGeom>
          <a:noFill/>
          <a:ln w="19050">
            <a:solidFill>
              <a:schemeClr val="tx1"/>
            </a:solidFill>
          </a:ln>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三星</a:t>
            </a:r>
            <a:r>
              <a:rPr lang="en-US" altLang="zh-TW" sz="2800" dirty="0">
                <a:latin typeface="微軟正黑體" panose="020B0604030504040204" pitchFamily="34" charset="-120"/>
                <a:ea typeface="微軟正黑體" panose="020B0604030504040204" pitchFamily="34" charset="-120"/>
              </a:rPr>
              <a:t>A60128G</a:t>
            </a:r>
            <a:r>
              <a:rPr lang="zh-TW" altLang="en-US" sz="2800" dirty="0">
                <a:latin typeface="微軟正黑體" panose="020B0604030504040204" pitchFamily="34" charset="-120"/>
                <a:ea typeface="微軟正黑體" panose="020B0604030504040204" pitchFamily="34" charset="-120"/>
              </a:rPr>
              <a:t>智慧型手機</a:t>
            </a:r>
          </a:p>
        </p:txBody>
      </p:sp>
      <p:pic>
        <p:nvPicPr>
          <p:cNvPr id="88" name="圖片 87">
            <a:extLst>
              <a:ext uri="{FF2B5EF4-FFF2-40B4-BE49-F238E27FC236}">
                <a16:creationId xmlns:a16="http://schemas.microsoft.com/office/drawing/2014/main" id="{35ED5CBF-CD64-41DE-82AC-239B74E1C734}"/>
              </a:ext>
            </a:extLst>
          </p:cNvPr>
          <p:cNvPicPr>
            <a:picLocks noChangeAspect="1"/>
          </p:cNvPicPr>
          <p:nvPr/>
        </p:nvPicPr>
        <p:blipFill rotWithShape="1">
          <a:blip r:embed="rId3">
            <a:extLst>
              <a:ext uri="{28A0092B-C50C-407E-A947-70E740481C1C}">
                <a14:useLocalDpi xmlns:a14="http://schemas.microsoft.com/office/drawing/2010/main" val="0"/>
              </a:ext>
            </a:extLst>
          </a:blip>
          <a:srcRect l="14165" t="50494" r="1193" b="321"/>
          <a:stretch/>
        </p:blipFill>
        <p:spPr>
          <a:xfrm>
            <a:off x="4202791" y="5161082"/>
            <a:ext cx="7227209" cy="1696917"/>
          </a:xfrm>
          <a:prstGeom prst="rect">
            <a:avLst/>
          </a:prstGeom>
        </p:spPr>
      </p:pic>
    </p:spTree>
    <p:extLst>
      <p:ext uri="{BB962C8B-B14F-4D97-AF65-F5344CB8AC3E}">
        <p14:creationId xmlns:p14="http://schemas.microsoft.com/office/powerpoint/2010/main" val="35975410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randombar(horizontal)">
                                      <p:cBhvr>
                                        <p:cTn id="18" dur="500"/>
                                        <p:tgtEl>
                                          <p:spTgt spid="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87"/>
                                        </p:tgtEl>
                                      </p:cBhvr>
                                    </p:animEffect>
                                    <p:set>
                                      <p:cBhvr>
                                        <p:cTn id="29" dur="1" fill="hold">
                                          <p:stCondLst>
                                            <p:cond delay="499"/>
                                          </p:stCondLst>
                                        </p:cTn>
                                        <p:tgtEl>
                                          <p:spTgt spid="87"/>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2"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randombar(horizontal)">
                                      <p:cBhvr>
                                        <p:cTn id="4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animBg="1"/>
      <p:bldP spid="17" grpId="0" animBg="1"/>
      <p:bldP spid="17" grpId="1" animBg="1"/>
      <p:bldP spid="17" grpId="2"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蔡豫周</a:t>
            </a:r>
          </a:p>
        </p:txBody>
      </p:sp>
      <p:graphicFrame>
        <p:nvGraphicFramePr>
          <p:cNvPr id="13" name="表格 12">
            <a:extLst>
              <a:ext uri="{FF2B5EF4-FFF2-40B4-BE49-F238E27FC236}">
                <a16:creationId xmlns:a16="http://schemas.microsoft.com/office/drawing/2014/main" id="{321ED0F9-4585-42EB-9A8F-E923383B3016}"/>
              </a:ext>
            </a:extLst>
          </p:cNvPr>
          <p:cNvGraphicFramePr>
            <a:graphicFrameLocks noGrp="1"/>
          </p:cNvGraphicFramePr>
          <p:nvPr/>
        </p:nvGraphicFramePr>
        <p:xfrm>
          <a:off x="2549730" y="4003646"/>
          <a:ext cx="7092540" cy="2595880"/>
        </p:xfrm>
        <a:graphic>
          <a:graphicData uri="http://schemas.openxmlformats.org/drawingml/2006/table">
            <a:tbl>
              <a:tblPr firstRow="1" bandRow="1">
                <a:tableStyleId>{5DA37D80-6434-44D0-A028-1B22A696006F}</a:tableStyleId>
              </a:tblPr>
              <a:tblGrid>
                <a:gridCol w="796276">
                  <a:extLst>
                    <a:ext uri="{9D8B030D-6E8A-4147-A177-3AD203B41FA5}">
                      <a16:colId xmlns:a16="http://schemas.microsoft.com/office/drawing/2014/main" val="1410217189"/>
                    </a:ext>
                  </a:extLst>
                </a:gridCol>
                <a:gridCol w="576000">
                  <a:extLst>
                    <a:ext uri="{9D8B030D-6E8A-4147-A177-3AD203B41FA5}">
                      <a16:colId xmlns:a16="http://schemas.microsoft.com/office/drawing/2014/main" val="2670323730"/>
                    </a:ext>
                  </a:extLst>
                </a:gridCol>
                <a:gridCol w="576000">
                  <a:extLst>
                    <a:ext uri="{9D8B030D-6E8A-4147-A177-3AD203B41FA5}">
                      <a16:colId xmlns:a16="http://schemas.microsoft.com/office/drawing/2014/main" val="4225092422"/>
                    </a:ext>
                  </a:extLst>
                </a:gridCol>
                <a:gridCol w="576000">
                  <a:extLst>
                    <a:ext uri="{9D8B030D-6E8A-4147-A177-3AD203B41FA5}">
                      <a16:colId xmlns:a16="http://schemas.microsoft.com/office/drawing/2014/main" val="2173418436"/>
                    </a:ext>
                  </a:extLst>
                </a:gridCol>
                <a:gridCol w="576000">
                  <a:extLst>
                    <a:ext uri="{9D8B030D-6E8A-4147-A177-3AD203B41FA5}">
                      <a16:colId xmlns:a16="http://schemas.microsoft.com/office/drawing/2014/main" val="331975487"/>
                    </a:ext>
                  </a:extLst>
                </a:gridCol>
                <a:gridCol w="576000">
                  <a:extLst>
                    <a:ext uri="{9D8B030D-6E8A-4147-A177-3AD203B41FA5}">
                      <a16:colId xmlns:a16="http://schemas.microsoft.com/office/drawing/2014/main" val="1652740657"/>
                    </a:ext>
                  </a:extLst>
                </a:gridCol>
                <a:gridCol w="576000">
                  <a:extLst>
                    <a:ext uri="{9D8B030D-6E8A-4147-A177-3AD203B41FA5}">
                      <a16:colId xmlns:a16="http://schemas.microsoft.com/office/drawing/2014/main" val="333178973"/>
                    </a:ext>
                  </a:extLst>
                </a:gridCol>
                <a:gridCol w="576000">
                  <a:extLst>
                    <a:ext uri="{9D8B030D-6E8A-4147-A177-3AD203B41FA5}">
                      <a16:colId xmlns:a16="http://schemas.microsoft.com/office/drawing/2014/main" val="1011097785"/>
                    </a:ext>
                  </a:extLst>
                </a:gridCol>
                <a:gridCol w="576000">
                  <a:extLst>
                    <a:ext uri="{9D8B030D-6E8A-4147-A177-3AD203B41FA5}">
                      <a16:colId xmlns:a16="http://schemas.microsoft.com/office/drawing/2014/main" val="3792515860"/>
                    </a:ext>
                  </a:extLst>
                </a:gridCol>
                <a:gridCol w="576000">
                  <a:extLst>
                    <a:ext uri="{9D8B030D-6E8A-4147-A177-3AD203B41FA5}">
                      <a16:colId xmlns:a16="http://schemas.microsoft.com/office/drawing/2014/main" val="2900402989"/>
                    </a:ext>
                  </a:extLst>
                </a:gridCol>
                <a:gridCol w="1112264">
                  <a:extLst>
                    <a:ext uri="{9D8B030D-6E8A-4147-A177-3AD203B41FA5}">
                      <a16:colId xmlns:a16="http://schemas.microsoft.com/office/drawing/2014/main" val="3235363820"/>
                    </a:ext>
                  </a:extLst>
                </a:gridCol>
              </a:tblGrid>
              <a:tr h="370840">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tc>
                  <a:txBody>
                    <a:bodyPr/>
                    <a:lstStyle/>
                    <a:p>
                      <a:pPr algn="ctr"/>
                      <a:r>
                        <a:rPr lang="en-US" altLang="zh-TW" dirty="0"/>
                        <a:t>·····</a:t>
                      </a:r>
                      <a:endParaRPr lang="zh-TW" altLang="en-US" dirty="0"/>
                    </a:p>
                  </a:txBody>
                  <a:tcPr anchor="ctr"/>
                </a:tc>
                <a:tc>
                  <a:txBody>
                    <a:bodyPr/>
                    <a:lstStyle/>
                    <a:p>
                      <a:pPr algn="ctr"/>
                      <a:r>
                        <a:rPr lang="en-US" altLang="zh-TW" dirty="0"/>
                        <a:t>87</a:t>
                      </a:r>
                      <a:endParaRPr lang="zh-TW" altLang="en-US" dirty="0"/>
                    </a:p>
                  </a:txBody>
                  <a:tcPr/>
                </a:tc>
                <a:tc>
                  <a:txBody>
                    <a:bodyPr/>
                    <a:lstStyle/>
                    <a:p>
                      <a:pPr algn="ctr"/>
                      <a:r>
                        <a:rPr lang="en-US" altLang="zh-TW" dirty="0"/>
                        <a:t>88</a:t>
                      </a:r>
                      <a:endParaRPr lang="zh-TW" altLang="en-US" dirty="0"/>
                    </a:p>
                  </a:txBody>
                  <a:tcPr/>
                </a:tc>
                <a:tc>
                  <a:txBody>
                    <a:bodyPr/>
                    <a:lstStyle/>
                    <a:p>
                      <a:pPr algn="ctr"/>
                      <a:r>
                        <a:rPr lang="en-US" altLang="zh-TW" dirty="0"/>
                        <a:t>89</a:t>
                      </a:r>
                      <a:endParaRPr lang="zh-TW" altLang="en-US" dirty="0"/>
                    </a:p>
                  </a:txBody>
                  <a:tcPr/>
                </a:tc>
                <a:tc>
                  <a:txBody>
                    <a:bodyPr/>
                    <a:lstStyle/>
                    <a:p>
                      <a:pPr algn="ctr"/>
                      <a:r>
                        <a:rPr lang="en-US" altLang="zh-TW" dirty="0"/>
                        <a:t>90</a:t>
                      </a:r>
                      <a:endParaRPr lang="zh-TW" altLang="en-US" dirty="0"/>
                    </a:p>
                  </a:txBody>
                  <a:tcPr/>
                </a:tc>
                <a:tc>
                  <a:txBody>
                    <a:bodyPr/>
                    <a:lstStyle/>
                    <a:p>
                      <a:pPr algn="ctr"/>
                      <a:r>
                        <a:rPr lang="zh-TW" altLang="en-US" dirty="0"/>
                        <a:t>分類碼</a:t>
                      </a:r>
                    </a:p>
                  </a:txBody>
                  <a:tcPr/>
                </a:tc>
                <a:extLst>
                  <a:ext uri="{0D108BD9-81ED-4DB2-BD59-A6C34878D82A}">
                    <a16:rowId xmlns:a16="http://schemas.microsoft.com/office/drawing/2014/main" val="1737700413"/>
                  </a:ext>
                </a:extLst>
              </a:tr>
              <a:tr h="370840">
                <a:tc>
                  <a:txBody>
                    <a:bodyPr/>
                    <a:lstStyle/>
                    <a:p>
                      <a:pPr algn="ctr"/>
                      <a:r>
                        <a:rPr lang="en-US" altLang="zh-TW" dirty="0"/>
                        <a:t>A</a:t>
                      </a:r>
                      <a:r>
                        <a:rPr lang="zh-TW" altLang="en-US" dirty="0"/>
                        <a:t>商品</a:t>
                      </a:r>
                    </a:p>
                  </a:txBody>
                  <a:tcPr/>
                </a:tc>
                <a:tc>
                  <a:txBody>
                    <a:bodyPr/>
                    <a:lstStyle/>
                    <a:p>
                      <a:pPr algn="ctr"/>
                      <a:endParaRPr lang="zh-TW" altLang="en-US" dirty="0"/>
                    </a:p>
                  </a:txBody>
                  <a:tcPr>
                    <a:solidFill>
                      <a:srgbClr val="FBE5D6"/>
                    </a:solidFill>
                  </a:tcPr>
                </a:tc>
                <a:tc>
                  <a:txBody>
                    <a:bodyPr/>
                    <a:lstStyle/>
                    <a:p>
                      <a:pPr algn="ctr"/>
                      <a:r>
                        <a:rPr lang="en-US" altLang="zh-TW" dirty="0"/>
                        <a:t>1</a:t>
                      </a: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r>
                        <a:rPr lang="en-US" altLang="zh-TW" dirty="0"/>
                        <a:t>1</a:t>
                      </a: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“132”</a:t>
                      </a:r>
                      <a:endParaRPr lang="zh-TW" altLang="en-US" dirty="0"/>
                    </a:p>
                  </a:txBody>
                  <a:tcPr/>
                </a:tc>
                <a:extLst>
                  <a:ext uri="{0D108BD9-81ED-4DB2-BD59-A6C34878D82A}">
                    <a16:rowId xmlns:a16="http://schemas.microsoft.com/office/drawing/2014/main" val="2124924032"/>
                  </a:ext>
                </a:extLst>
              </a:tr>
              <a:tr h="370840">
                <a:tc>
                  <a:txBody>
                    <a:bodyPr/>
                    <a:lstStyle/>
                    <a:p>
                      <a:pPr algn="ctr"/>
                      <a:r>
                        <a:rPr lang="en-US" altLang="zh-TW" dirty="0"/>
                        <a:t>B</a:t>
                      </a:r>
                      <a:r>
                        <a:rPr lang="zh-TW" altLang="en-US" dirty="0"/>
                        <a:t>商品</a:t>
                      </a:r>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“12”</a:t>
                      </a:r>
                      <a:endParaRPr lang="zh-TW" altLang="en-US" dirty="0"/>
                    </a:p>
                  </a:txBody>
                  <a:tcPr/>
                </a:tc>
                <a:extLst>
                  <a:ext uri="{0D108BD9-81ED-4DB2-BD59-A6C34878D82A}">
                    <a16:rowId xmlns:a16="http://schemas.microsoft.com/office/drawing/2014/main" val="3600690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2</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“9132”</a:t>
                      </a:r>
                      <a:endParaRPr lang="zh-TW" altLang="en-US" dirty="0"/>
                    </a:p>
                  </a:txBody>
                  <a:tcPr/>
                </a:tc>
                <a:extLst>
                  <a:ext uri="{0D108BD9-81ED-4DB2-BD59-A6C34878D82A}">
                    <a16:rowId xmlns:a16="http://schemas.microsoft.com/office/drawing/2014/main" val="4223024595"/>
                  </a:ext>
                </a:extLst>
              </a:tr>
              <a:tr h="370840">
                <a:tc>
                  <a:txBody>
                    <a:bodyPr/>
                    <a:lstStyle/>
                    <a:p>
                      <a:pPr algn="ctr"/>
                      <a:r>
                        <a:rPr lang="en-US" altLang="zh-TW" dirty="0"/>
                        <a:t>D</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“777”</a:t>
                      </a:r>
                      <a:endParaRPr lang="zh-TW" altLang="en-US" dirty="0"/>
                    </a:p>
                  </a:txBody>
                  <a:tcPr/>
                </a:tc>
                <a:extLst>
                  <a:ext uri="{0D108BD9-81ED-4DB2-BD59-A6C34878D82A}">
                    <a16:rowId xmlns:a16="http://schemas.microsoft.com/office/drawing/2014/main" val="2033373094"/>
                  </a:ext>
                </a:extLst>
              </a:tr>
              <a:tr h="370840">
                <a:tc>
                  <a:txBody>
                    <a:bodyPr/>
                    <a:lstStyle/>
                    <a:p>
                      <a:pPr algn="ctr"/>
                      <a:r>
                        <a:rPr lang="en-US" altLang="zh-TW" dirty="0"/>
                        <a:t>E</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“641”</a:t>
                      </a:r>
                      <a:endParaRPr lang="zh-TW" altLang="en-US" dirty="0"/>
                    </a:p>
                  </a:txBody>
                  <a:tcPr/>
                </a:tc>
                <a:extLst>
                  <a:ext uri="{0D108BD9-81ED-4DB2-BD59-A6C34878D82A}">
                    <a16:rowId xmlns:a16="http://schemas.microsoft.com/office/drawing/2014/main" val="13726698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t>
                      </a:r>
                      <a:r>
                        <a:rPr lang="zh-TW" altLang="en-US" dirty="0"/>
                        <a:t>商品</a:t>
                      </a:r>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a:t>
                      </a:r>
                      <a:endParaRPr lang="zh-TW" altLang="en-US" dirty="0"/>
                    </a:p>
                  </a:txBody>
                  <a:tcPr/>
                </a:tc>
                <a:extLst>
                  <a:ext uri="{0D108BD9-81ED-4DB2-BD59-A6C34878D82A}">
                    <a16:rowId xmlns:a16="http://schemas.microsoft.com/office/drawing/2014/main" val="348655615"/>
                  </a:ext>
                </a:extLst>
              </a:tr>
            </a:tbl>
          </a:graphicData>
        </a:graphic>
      </p:graphicFrame>
      <p:grpSp>
        <p:nvGrpSpPr>
          <p:cNvPr id="6" name="群組 5">
            <a:extLst>
              <a:ext uri="{FF2B5EF4-FFF2-40B4-BE49-F238E27FC236}">
                <a16:creationId xmlns:a16="http://schemas.microsoft.com/office/drawing/2014/main" id="{6DBCAD19-DD87-40CA-B634-BCE9EDDFF43C}"/>
              </a:ext>
            </a:extLst>
          </p:cNvPr>
          <p:cNvGrpSpPr/>
          <p:nvPr/>
        </p:nvGrpSpPr>
        <p:grpSpPr>
          <a:xfrm>
            <a:off x="556344" y="1412548"/>
            <a:ext cx="1884851" cy="902813"/>
            <a:chOff x="556344" y="1412548"/>
            <a:chExt cx="1884851" cy="902813"/>
          </a:xfrm>
        </p:grpSpPr>
        <p:sp>
          <p:nvSpPr>
            <p:cNvPr id="14" name="雲朵形 13">
              <a:extLst>
                <a:ext uri="{FF2B5EF4-FFF2-40B4-BE49-F238E27FC236}">
                  <a16:creationId xmlns:a16="http://schemas.microsoft.com/office/drawing/2014/main" id="{136B4068-3409-4A14-B0F7-53721A626529}"/>
                </a:ext>
              </a:extLst>
            </p:cNvPr>
            <p:cNvSpPr/>
            <p:nvPr/>
          </p:nvSpPr>
          <p:spPr>
            <a:xfrm>
              <a:off x="575958" y="1412548"/>
              <a:ext cx="1865237" cy="902813"/>
            </a:xfrm>
            <a:prstGeom prst="cloud">
              <a:avLst/>
            </a:prstGeom>
            <a:solidFill>
              <a:srgbClr val="FBE5D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2300B8F6-1C90-425C-8401-30F546DBBBB8}"/>
                </a:ext>
              </a:extLst>
            </p:cNvPr>
            <p:cNvSpPr txBox="1"/>
            <p:nvPr/>
          </p:nvSpPr>
          <p:spPr>
            <a:xfrm>
              <a:off x="556344" y="1560185"/>
              <a:ext cx="1865237" cy="584775"/>
            </a:xfrm>
            <a:prstGeom prst="rect">
              <a:avLst/>
            </a:prstGeom>
            <a:noFill/>
          </p:spPr>
          <p:txBody>
            <a:bodyPr wrap="square" rtlCol="0">
              <a:spAutoFit/>
            </a:bodyPr>
            <a:lstStyle/>
            <a:p>
              <a:pPr algn="ctr"/>
              <a:r>
                <a:rPr lang="en-US" altLang="zh-TW" sz="16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465</a:t>
              </a:r>
              <a:r>
                <a:rPr lang="zh-TW" altLang="en-US" sz="16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類</a:t>
              </a:r>
              <a:endParaRPr lang="en-US" altLang="zh-TW" sz="16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pPr algn="ctr"/>
              <a:r>
                <a:rPr lang="en-US" altLang="zh-TW" sz="16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800</a:t>
              </a:r>
              <a:r>
                <a:rPr lang="zh-TW" altLang="en-US" sz="16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個關鍵字</a:t>
              </a:r>
            </a:p>
          </p:txBody>
        </p:sp>
      </p:grpSp>
      <p:grpSp>
        <p:nvGrpSpPr>
          <p:cNvPr id="49" name="群組 48">
            <a:extLst>
              <a:ext uri="{FF2B5EF4-FFF2-40B4-BE49-F238E27FC236}">
                <a16:creationId xmlns:a16="http://schemas.microsoft.com/office/drawing/2014/main" id="{1AB2EA9F-5EC6-4ADB-A7D6-502BB44EC285}"/>
              </a:ext>
            </a:extLst>
          </p:cNvPr>
          <p:cNvGrpSpPr/>
          <p:nvPr/>
        </p:nvGrpSpPr>
        <p:grpSpPr>
          <a:xfrm>
            <a:off x="-2663537" y="1327615"/>
            <a:ext cx="11297208" cy="2625230"/>
            <a:chOff x="-2663537" y="1327615"/>
            <a:chExt cx="11297208" cy="2625230"/>
          </a:xfrm>
        </p:grpSpPr>
        <p:sp>
          <p:nvSpPr>
            <p:cNvPr id="7" name="文字方塊 6">
              <a:extLst>
                <a:ext uri="{FF2B5EF4-FFF2-40B4-BE49-F238E27FC236}">
                  <a16:creationId xmlns:a16="http://schemas.microsoft.com/office/drawing/2014/main" id="{38B61E2E-04FE-4857-BBE9-8F19E91F04ED}"/>
                </a:ext>
              </a:extLst>
            </p:cNvPr>
            <p:cNvSpPr txBox="1"/>
            <p:nvPr/>
          </p:nvSpPr>
          <p:spPr>
            <a:xfrm>
              <a:off x="4367586" y="1327615"/>
              <a:ext cx="3223444" cy="923330"/>
            </a:xfrm>
            <a:prstGeom prst="rect">
              <a:avLst/>
            </a:prstGeom>
            <a:noFill/>
          </p:spPr>
          <p:txBody>
            <a:bodyPr wrap="square" rtlCol="0">
              <a:spAutoFit/>
            </a:bodyPr>
            <a:lstStyle/>
            <a:p>
              <a:pPr algn="ctr"/>
              <a:r>
                <a:rPr lang="en-US" altLang="zh-TW" dirty="0">
                  <a:latin typeface="微軟正黑體" panose="020B0604030504040204" pitchFamily="34" charset="-120"/>
                  <a:ea typeface="微軟正黑體" panose="020B0604030504040204" pitchFamily="34" charset="-120"/>
                </a:rPr>
                <a:t>LDA</a:t>
              </a:r>
              <a:r>
                <a:rPr lang="zh-TW" altLang="en-US" dirty="0">
                  <a:latin typeface="微軟正黑體" panose="020B0604030504040204" pitchFamily="34" charset="-120"/>
                  <a:ea typeface="微軟正黑體" panose="020B0604030504040204" pitchFamily="34" charset="-120"/>
                </a:rPr>
                <a:t>演算法</a:t>
              </a:r>
              <a:endParaRPr lang="en-US" altLang="zh-TW"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Perplexity = 82(minimum)</a:t>
              </a:r>
            </a:p>
            <a:p>
              <a:pPr algn="ctr"/>
              <a:r>
                <a:rPr lang="zh-TW" altLang="en-US" dirty="0">
                  <a:latin typeface="微軟正黑體" panose="020B0604030504040204" pitchFamily="34" charset="-120"/>
                  <a:ea typeface="微軟正黑體" panose="020B0604030504040204" pitchFamily="34" charset="-120"/>
                </a:rPr>
                <a:t>產生</a:t>
              </a:r>
              <a:r>
                <a:rPr lang="en-US" altLang="zh-TW" dirty="0">
                  <a:latin typeface="微軟正黑體" panose="020B0604030504040204" pitchFamily="34" charset="-120"/>
                  <a:ea typeface="微軟正黑體" panose="020B0604030504040204" pitchFamily="34" charset="-120"/>
                </a:rPr>
                <a:t>90</a:t>
              </a:r>
              <a:r>
                <a:rPr lang="zh-TW" altLang="en-US" dirty="0">
                  <a:latin typeface="微軟正黑體" panose="020B0604030504040204" pitchFamily="34" charset="-120"/>
                  <a:ea typeface="微軟正黑體" panose="020B0604030504040204" pitchFamily="34" charset="-120"/>
                </a:rPr>
                <a:t>個特徵</a:t>
              </a:r>
              <a:endParaRPr lang="en-US" altLang="zh-TW" dirty="0">
                <a:latin typeface="微軟正黑體" panose="020B0604030504040204" pitchFamily="34" charset="-120"/>
                <a:ea typeface="微軟正黑體" panose="020B0604030504040204" pitchFamily="34" charset="-120"/>
              </a:endParaRPr>
            </a:p>
          </p:txBody>
        </p:sp>
        <p:sp>
          <p:nvSpPr>
            <p:cNvPr id="15" name="圓柱形 14">
              <a:extLst>
                <a:ext uri="{FF2B5EF4-FFF2-40B4-BE49-F238E27FC236}">
                  <a16:creationId xmlns:a16="http://schemas.microsoft.com/office/drawing/2014/main" id="{10990220-C1C3-422C-9094-648B22B5C751}"/>
                </a:ext>
              </a:extLst>
            </p:cNvPr>
            <p:cNvSpPr/>
            <p:nvPr/>
          </p:nvSpPr>
          <p:spPr>
            <a:xfrm>
              <a:off x="3263318"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2888EB0C-AC88-4CB7-A49B-1C0D84685BB7}"/>
                </a:ext>
              </a:extLst>
            </p:cNvPr>
            <p:cNvSpPr txBox="1"/>
            <p:nvPr/>
          </p:nvSpPr>
          <p:spPr>
            <a:xfrm>
              <a:off x="3379087" y="3054921"/>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甲乙</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23" name="圓柱形 22">
              <a:extLst>
                <a:ext uri="{FF2B5EF4-FFF2-40B4-BE49-F238E27FC236}">
                  <a16:creationId xmlns:a16="http://schemas.microsoft.com/office/drawing/2014/main" id="{EE241177-F325-44C2-BADD-09638B62D825}"/>
                </a:ext>
              </a:extLst>
            </p:cNvPr>
            <p:cNvSpPr/>
            <p:nvPr/>
          </p:nvSpPr>
          <p:spPr>
            <a:xfrm>
              <a:off x="6712591"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圓柱形 24">
              <a:extLst>
                <a:ext uri="{FF2B5EF4-FFF2-40B4-BE49-F238E27FC236}">
                  <a16:creationId xmlns:a16="http://schemas.microsoft.com/office/drawing/2014/main" id="{62331A5A-C3FF-4FBE-8383-AA304E99BF42}"/>
                </a:ext>
              </a:extLst>
            </p:cNvPr>
            <p:cNvSpPr/>
            <p:nvPr/>
          </p:nvSpPr>
          <p:spPr>
            <a:xfrm>
              <a:off x="7870273"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柱形 26">
              <a:extLst>
                <a:ext uri="{FF2B5EF4-FFF2-40B4-BE49-F238E27FC236}">
                  <a16:creationId xmlns:a16="http://schemas.microsoft.com/office/drawing/2014/main" id="{EE16F917-F1B8-4079-BE5A-E2C546093F9C}"/>
                </a:ext>
              </a:extLst>
            </p:cNvPr>
            <p:cNvSpPr/>
            <p:nvPr/>
          </p:nvSpPr>
          <p:spPr>
            <a:xfrm>
              <a:off x="4990758" y="2873345"/>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CBC6FCC-1404-4D61-85F1-D12591BF6D20}"/>
                </a:ext>
              </a:extLst>
            </p:cNvPr>
            <p:cNvSpPr txBox="1"/>
            <p:nvPr/>
          </p:nvSpPr>
          <p:spPr>
            <a:xfrm>
              <a:off x="5138821" y="3054921"/>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丙丁</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52835CB2-1A1B-4A79-BA5E-9125A7870F84}"/>
                </a:ext>
              </a:extLst>
            </p:cNvPr>
            <p:cNvSpPr txBox="1"/>
            <p:nvPr/>
          </p:nvSpPr>
          <p:spPr>
            <a:xfrm>
              <a:off x="6863457" y="3048234"/>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戊己</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81239E22-6F27-4442-987A-4988BB331EF1}"/>
                </a:ext>
              </a:extLst>
            </p:cNvPr>
            <p:cNvSpPr txBox="1"/>
            <p:nvPr/>
          </p:nvSpPr>
          <p:spPr>
            <a:xfrm>
              <a:off x="8021139" y="3048234"/>
              <a:ext cx="461665" cy="885226"/>
            </a:xfrm>
            <a:prstGeom prst="rect">
              <a:avLst/>
            </a:prstGeom>
            <a:noFill/>
          </p:spPr>
          <p:txBody>
            <a:bodyPr vert="eaVert" wrap="square" rtlCol="0">
              <a:spAutoFit/>
            </a:bodyPr>
            <a:lstStyle/>
            <a:p>
              <a:r>
                <a:rPr lang="zh-TW" altLang="en-US" dirty="0">
                  <a:latin typeface="微軟正黑體" panose="020B0604030504040204" pitchFamily="34" charset="-120"/>
                  <a:ea typeface="微軟正黑體" panose="020B0604030504040204" pitchFamily="34" charset="-120"/>
                </a:rPr>
                <a:t>庚辛</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43" name="弧形 42">
              <a:extLst>
                <a:ext uri="{FF2B5EF4-FFF2-40B4-BE49-F238E27FC236}">
                  <a16:creationId xmlns:a16="http://schemas.microsoft.com/office/drawing/2014/main" id="{984E52E0-BC12-4D64-B4B8-A56FB865BBD6}"/>
                </a:ext>
              </a:extLst>
            </p:cNvPr>
            <p:cNvSpPr/>
            <p:nvPr/>
          </p:nvSpPr>
          <p:spPr>
            <a:xfrm>
              <a:off x="813906" y="2157216"/>
              <a:ext cx="2863851" cy="16684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4" name="弧形 43">
              <a:extLst>
                <a:ext uri="{FF2B5EF4-FFF2-40B4-BE49-F238E27FC236}">
                  <a16:creationId xmlns:a16="http://schemas.microsoft.com/office/drawing/2014/main" id="{03A40984-8044-4DB0-BC75-A76C0328F037}"/>
                </a:ext>
              </a:extLst>
            </p:cNvPr>
            <p:cNvSpPr/>
            <p:nvPr/>
          </p:nvSpPr>
          <p:spPr>
            <a:xfrm>
              <a:off x="-991422" y="2163565"/>
              <a:ext cx="6412283" cy="1668411"/>
            </a:xfrm>
            <a:prstGeom prst="arc">
              <a:avLst>
                <a:gd name="adj1" fmla="val 16314144"/>
                <a:gd name="adj2" fmla="val 21459383"/>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46" name="弧形 45">
              <a:extLst>
                <a:ext uri="{FF2B5EF4-FFF2-40B4-BE49-F238E27FC236}">
                  <a16:creationId xmlns:a16="http://schemas.microsoft.com/office/drawing/2014/main" id="{39ED4B4F-AE5A-4381-A6F2-666145E57593}"/>
                </a:ext>
              </a:extLst>
            </p:cNvPr>
            <p:cNvSpPr/>
            <p:nvPr/>
          </p:nvSpPr>
          <p:spPr>
            <a:xfrm>
              <a:off x="-2324256" y="2160678"/>
              <a:ext cx="9491674" cy="1668411"/>
            </a:xfrm>
            <a:prstGeom prst="arc">
              <a:avLst>
                <a:gd name="adj1" fmla="val 16314144"/>
                <a:gd name="adj2" fmla="val 2150750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47" name="弧形 46">
              <a:extLst>
                <a:ext uri="{FF2B5EF4-FFF2-40B4-BE49-F238E27FC236}">
                  <a16:creationId xmlns:a16="http://schemas.microsoft.com/office/drawing/2014/main" id="{286F154A-F2EB-41F9-8AEA-C583371EAABD}"/>
                </a:ext>
              </a:extLst>
            </p:cNvPr>
            <p:cNvSpPr/>
            <p:nvPr/>
          </p:nvSpPr>
          <p:spPr>
            <a:xfrm>
              <a:off x="-2663537" y="2159765"/>
              <a:ext cx="10994737" cy="1668411"/>
            </a:xfrm>
            <a:prstGeom prst="arc">
              <a:avLst>
                <a:gd name="adj1" fmla="val 16314144"/>
                <a:gd name="adj2" fmla="val 21522039"/>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sp>
        <p:nvSpPr>
          <p:cNvPr id="24" name="文字方塊 23">
            <a:extLst>
              <a:ext uri="{FF2B5EF4-FFF2-40B4-BE49-F238E27FC236}">
                <a16:creationId xmlns:a16="http://schemas.microsoft.com/office/drawing/2014/main" id="{0583D12E-CA59-4EEB-B189-D604997A17AE}"/>
              </a:ext>
            </a:extLst>
          </p:cNvPr>
          <p:cNvSpPr txBox="1"/>
          <p:nvPr/>
        </p:nvSpPr>
        <p:spPr>
          <a:xfrm>
            <a:off x="9958602" y="1600741"/>
            <a:ext cx="1884235" cy="369332"/>
          </a:xfrm>
          <a:prstGeom prst="rect">
            <a:avLst/>
          </a:prstGeom>
          <a:solidFill>
            <a:srgbClr val="FBE5D6"/>
          </a:solidFill>
        </p:spPr>
        <p:txBody>
          <a:bodyPr wrap="square" rtlCol="0">
            <a:spAutoFit/>
          </a:bodyPr>
          <a:lstStyle/>
          <a:p>
            <a:pPr algn="ctr"/>
            <a:r>
              <a:rPr lang="en-US" altLang="zh-TW" b="1" dirty="0">
                <a:latin typeface="微軟正黑體" panose="020B0604030504040204" pitchFamily="34" charset="-120"/>
                <a:ea typeface="微軟正黑體" panose="020B0604030504040204" pitchFamily="34" charset="-120"/>
              </a:rPr>
              <a:t>F1 Score = 0.58</a:t>
            </a:r>
          </a:p>
        </p:txBody>
      </p:sp>
    </p:spTree>
    <p:extLst>
      <p:ext uri="{BB962C8B-B14F-4D97-AF65-F5344CB8AC3E}">
        <p14:creationId xmlns:p14="http://schemas.microsoft.com/office/powerpoint/2010/main" val="34418631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蔡豫周</a:t>
            </a:r>
          </a:p>
        </p:txBody>
      </p:sp>
      <p:graphicFrame>
        <p:nvGraphicFramePr>
          <p:cNvPr id="13" name="表格 12">
            <a:extLst>
              <a:ext uri="{FF2B5EF4-FFF2-40B4-BE49-F238E27FC236}">
                <a16:creationId xmlns:a16="http://schemas.microsoft.com/office/drawing/2014/main" id="{321ED0F9-4585-42EB-9A8F-E923383B3016}"/>
              </a:ext>
            </a:extLst>
          </p:cNvPr>
          <p:cNvGraphicFramePr>
            <a:graphicFrameLocks noGrp="1"/>
          </p:cNvGraphicFramePr>
          <p:nvPr/>
        </p:nvGraphicFramePr>
        <p:xfrm>
          <a:off x="850850" y="4059299"/>
          <a:ext cx="10570044" cy="2595880"/>
        </p:xfrm>
        <a:graphic>
          <a:graphicData uri="http://schemas.openxmlformats.org/drawingml/2006/table">
            <a:tbl>
              <a:tblPr firstRow="1" bandRow="1">
                <a:tableStyleId>{5DA37D80-6434-44D0-A028-1B22A696006F}</a:tableStyleId>
              </a:tblPr>
              <a:tblGrid>
                <a:gridCol w="805248">
                  <a:extLst>
                    <a:ext uri="{9D8B030D-6E8A-4147-A177-3AD203B41FA5}">
                      <a16:colId xmlns:a16="http://schemas.microsoft.com/office/drawing/2014/main" val="1410217189"/>
                    </a:ext>
                  </a:extLst>
                </a:gridCol>
                <a:gridCol w="576000">
                  <a:extLst>
                    <a:ext uri="{9D8B030D-6E8A-4147-A177-3AD203B41FA5}">
                      <a16:colId xmlns:a16="http://schemas.microsoft.com/office/drawing/2014/main" val="2670323730"/>
                    </a:ext>
                  </a:extLst>
                </a:gridCol>
                <a:gridCol w="576000">
                  <a:extLst>
                    <a:ext uri="{9D8B030D-6E8A-4147-A177-3AD203B41FA5}">
                      <a16:colId xmlns:a16="http://schemas.microsoft.com/office/drawing/2014/main" val="4225092422"/>
                    </a:ext>
                  </a:extLst>
                </a:gridCol>
                <a:gridCol w="576000">
                  <a:extLst>
                    <a:ext uri="{9D8B030D-6E8A-4147-A177-3AD203B41FA5}">
                      <a16:colId xmlns:a16="http://schemas.microsoft.com/office/drawing/2014/main" val="2173418436"/>
                    </a:ext>
                  </a:extLst>
                </a:gridCol>
                <a:gridCol w="576000">
                  <a:extLst>
                    <a:ext uri="{9D8B030D-6E8A-4147-A177-3AD203B41FA5}">
                      <a16:colId xmlns:a16="http://schemas.microsoft.com/office/drawing/2014/main" val="1331382943"/>
                    </a:ext>
                  </a:extLst>
                </a:gridCol>
                <a:gridCol w="576000">
                  <a:extLst>
                    <a:ext uri="{9D8B030D-6E8A-4147-A177-3AD203B41FA5}">
                      <a16:colId xmlns:a16="http://schemas.microsoft.com/office/drawing/2014/main" val="3498872520"/>
                    </a:ext>
                  </a:extLst>
                </a:gridCol>
                <a:gridCol w="576000">
                  <a:extLst>
                    <a:ext uri="{9D8B030D-6E8A-4147-A177-3AD203B41FA5}">
                      <a16:colId xmlns:a16="http://schemas.microsoft.com/office/drawing/2014/main" val="331975487"/>
                    </a:ext>
                  </a:extLst>
                </a:gridCol>
                <a:gridCol w="576000">
                  <a:extLst>
                    <a:ext uri="{9D8B030D-6E8A-4147-A177-3AD203B41FA5}">
                      <a16:colId xmlns:a16="http://schemas.microsoft.com/office/drawing/2014/main" val="1652740657"/>
                    </a:ext>
                  </a:extLst>
                </a:gridCol>
                <a:gridCol w="576000">
                  <a:extLst>
                    <a:ext uri="{9D8B030D-6E8A-4147-A177-3AD203B41FA5}">
                      <a16:colId xmlns:a16="http://schemas.microsoft.com/office/drawing/2014/main" val="333178973"/>
                    </a:ext>
                  </a:extLst>
                </a:gridCol>
                <a:gridCol w="576000">
                  <a:extLst>
                    <a:ext uri="{9D8B030D-6E8A-4147-A177-3AD203B41FA5}">
                      <a16:colId xmlns:a16="http://schemas.microsoft.com/office/drawing/2014/main" val="1011097785"/>
                    </a:ext>
                  </a:extLst>
                </a:gridCol>
                <a:gridCol w="576000">
                  <a:extLst>
                    <a:ext uri="{9D8B030D-6E8A-4147-A177-3AD203B41FA5}">
                      <a16:colId xmlns:a16="http://schemas.microsoft.com/office/drawing/2014/main" val="3792515860"/>
                    </a:ext>
                  </a:extLst>
                </a:gridCol>
                <a:gridCol w="576000">
                  <a:extLst>
                    <a:ext uri="{9D8B030D-6E8A-4147-A177-3AD203B41FA5}">
                      <a16:colId xmlns:a16="http://schemas.microsoft.com/office/drawing/2014/main" val="2809909780"/>
                    </a:ext>
                  </a:extLst>
                </a:gridCol>
                <a:gridCol w="576000">
                  <a:extLst>
                    <a:ext uri="{9D8B030D-6E8A-4147-A177-3AD203B41FA5}">
                      <a16:colId xmlns:a16="http://schemas.microsoft.com/office/drawing/2014/main" val="4160385415"/>
                    </a:ext>
                  </a:extLst>
                </a:gridCol>
                <a:gridCol w="576000">
                  <a:extLst>
                    <a:ext uri="{9D8B030D-6E8A-4147-A177-3AD203B41FA5}">
                      <a16:colId xmlns:a16="http://schemas.microsoft.com/office/drawing/2014/main" val="3466551735"/>
                    </a:ext>
                  </a:extLst>
                </a:gridCol>
                <a:gridCol w="576000">
                  <a:extLst>
                    <a:ext uri="{9D8B030D-6E8A-4147-A177-3AD203B41FA5}">
                      <a16:colId xmlns:a16="http://schemas.microsoft.com/office/drawing/2014/main" val="2559093363"/>
                    </a:ext>
                  </a:extLst>
                </a:gridCol>
                <a:gridCol w="576000">
                  <a:extLst>
                    <a:ext uri="{9D8B030D-6E8A-4147-A177-3AD203B41FA5}">
                      <a16:colId xmlns:a16="http://schemas.microsoft.com/office/drawing/2014/main" val="2900402989"/>
                    </a:ext>
                  </a:extLst>
                </a:gridCol>
                <a:gridCol w="1124796">
                  <a:extLst>
                    <a:ext uri="{9D8B030D-6E8A-4147-A177-3AD203B41FA5}">
                      <a16:colId xmlns:a16="http://schemas.microsoft.com/office/drawing/2014/main" val="3235363820"/>
                    </a:ext>
                  </a:extLst>
                </a:gridCol>
              </a:tblGrid>
              <a:tr h="370840">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tc>
                  <a:txBody>
                    <a:bodyPr/>
                    <a:lstStyle/>
                    <a:p>
                      <a:pPr algn="ctr"/>
                      <a:r>
                        <a:rPr lang="en-US" altLang="zh-TW" dirty="0"/>
                        <a:t>4</a:t>
                      </a:r>
                      <a:endParaRPr lang="zh-TW" altLang="en-US" dirty="0"/>
                    </a:p>
                  </a:txBody>
                  <a:tcPr/>
                </a:tc>
                <a:tc>
                  <a:txBody>
                    <a:bodyPr/>
                    <a:lstStyle/>
                    <a:p>
                      <a:pPr algn="ctr"/>
                      <a:r>
                        <a:rPr lang="en-US" altLang="zh-TW" dirty="0"/>
                        <a:t>5</a:t>
                      </a:r>
                      <a:endParaRPr lang="zh-TW" altLang="en-US" dirty="0"/>
                    </a:p>
                  </a:txBody>
                  <a:tcPr/>
                </a:tc>
                <a:tc>
                  <a:txBody>
                    <a:bodyPr/>
                    <a:lstStyle/>
                    <a:p>
                      <a:pPr algn="ctr"/>
                      <a:r>
                        <a:rPr lang="en-US" altLang="zh-TW" dirty="0"/>
                        <a:t>6</a:t>
                      </a:r>
                      <a:endParaRPr lang="zh-TW" altLang="en-US" dirty="0"/>
                    </a:p>
                  </a:txBody>
                  <a:tcPr/>
                </a:tc>
                <a:tc>
                  <a:txBody>
                    <a:bodyPr/>
                    <a:lstStyle/>
                    <a:p>
                      <a:pPr algn="ctr"/>
                      <a:r>
                        <a:rPr lang="en-US" altLang="zh-TW" dirty="0"/>
                        <a:t>7</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8</a:t>
                      </a:r>
                      <a:endParaRPr lang="zh-TW" altLang="en-US" dirty="0"/>
                    </a:p>
                  </a:txBody>
                  <a:tcPr anchor="ctr"/>
                </a:tc>
                <a:tc>
                  <a:txBody>
                    <a:bodyPr/>
                    <a:lstStyle/>
                    <a:p>
                      <a:pPr algn="ctr"/>
                      <a:r>
                        <a:rPr lang="en-US" altLang="zh-TW" dirty="0"/>
                        <a:t>·····</a:t>
                      </a:r>
                      <a:endParaRPr lang="zh-TW" altLang="en-US" dirty="0"/>
                    </a:p>
                  </a:txBody>
                  <a:tcPr/>
                </a:tc>
                <a:tc>
                  <a:txBody>
                    <a:bodyPr/>
                    <a:lstStyle/>
                    <a:p>
                      <a:pPr algn="ctr"/>
                      <a:r>
                        <a:rPr lang="en-US" altLang="zh-TW" dirty="0"/>
                        <a:t>459</a:t>
                      </a:r>
                      <a:endParaRPr lang="zh-TW" altLang="en-US" dirty="0"/>
                    </a:p>
                  </a:txBody>
                  <a:tcPr/>
                </a:tc>
                <a:tc>
                  <a:txBody>
                    <a:bodyPr/>
                    <a:lstStyle/>
                    <a:p>
                      <a:pPr algn="ctr"/>
                      <a:r>
                        <a:rPr lang="en-US" altLang="zh-TW" dirty="0"/>
                        <a:t>460</a:t>
                      </a:r>
                      <a:endParaRPr lang="zh-TW" altLang="en-US" dirty="0"/>
                    </a:p>
                  </a:txBody>
                  <a:tcPr/>
                </a:tc>
                <a:tc>
                  <a:txBody>
                    <a:bodyPr/>
                    <a:lstStyle/>
                    <a:p>
                      <a:pPr algn="ctr"/>
                      <a:r>
                        <a:rPr lang="en-US" altLang="zh-TW" dirty="0"/>
                        <a:t>461</a:t>
                      </a:r>
                      <a:endParaRPr lang="zh-TW" altLang="en-US" dirty="0"/>
                    </a:p>
                  </a:txBody>
                  <a:tcPr/>
                </a:tc>
                <a:tc>
                  <a:txBody>
                    <a:bodyPr/>
                    <a:lstStyle/>
                    <a:p>
                      <a:pPr algn="ctr"/>
                      <a:r>
                        <a:rPr lang="en-US" altLang="zh-TW" dirty="0"/>
                        <a:t>462</a:t>
                      </a:r>
                      <a:endParaRPr lang="zh-TW" altLang="en-US" dirty="0"/>
                    </a:p>
                  </a:txBody>
                  <a:tcPr/>
                </a:tc>
                <a:tc>
                  <a:txBody>
                    <a:bodyPr/>
                    <a:lstStyle/>
                    <a:p>
                      <a:pPr algn="ctr"/>
                      <a:r>
                        <a:rPr lang="en-US" altLang="zh-TW" dirty="0"/>
                        <a:t>463</a:t>
                      </a:r>
                      <a:endParaRPr lang="zh-TW" altLang="en-US" dirty="0"/>
                    </a:p>
                  </a:txBody>
                  <a:tcPr/>
                </a:tc>
                <a:tc>
                  <a:txBody>
                    <a:bodyPr/>
                    <a:lstStyle/>
                    <a:p>
                      <a:pPr algn="ctr"/>
                      <a:r>
                        <a:rPr lang="en-US" altLang="zh-TW" dirty="0"/>
                        <a:t>464</a:t>
                      </a:r>
                      <a:endParaRPr lang="zh-TW" altLang="en-US" dirty="0"/>
                    </a:p>
                  </a:txBody>
                  <a:tcPr/>
                </a:tc>
                <a:tc>
                  <a:txBody>
                    <a:bodyPr/>
                    <a:lstStyle/>
                    <a:p>
                      <a:pPr algn="ctr"/>
                      <a:r>
                        <a:rPr lang="en-US" altLang="zh-TW" dirty="0"/>
                        <a:t>465</a:t>
                      </a:r>
                      <a:endParaRPr lang="zh-TW" altLang="en-US" dirty="0"/>
                    </a:p>
                  </a:txBody>
                  <a:tcPr/>
                </a:tc>
                <a:tc>
                  <a:txBody>
                    <a:bodyPr/>
                    <a:lstStyle/>
                    <a:p>
                      <a:pPr algn="ctr"/>
                      <a:r>
                        <a:rPr lang="zh-TW" altLang="en-US" dirty="0"/>
                        <a:t>分類碼</a:t>
                      </a:r>
                    </a:p>
                  </a:txBody>
                  <a:tcPr/>
                </a:tc>
                <a:extLst>
                  <a:ext uri="{0D108BD9-81ED-4DB2-BD59-A6C34878D82A}">
                    <a16:rowId xmlns:a16="http://schemas.microsoft.com/office/drawing/2014/main" val="1737700413"/>
                  </a:ext>
                </a:extLst>
              </a:tr>
              <a:tr h="370840">
                <a:tc>
                  <a:txBody>
                    <a:bodyPr/>
                    <a:lstStyle/>
                    <a:p>
                      <a:pPr algn="ctr"/>
                      <a:r>
                        <a:rPr lang="en-US" altLang="zh-TW" dirty="0"/>
                        <a:t>A</a:t>
                      </a:r>
                      <a:r>
                        <a:rPr lang="zh-TW" altLang="en-US" dirty="0"/>
                        <a:t>商品</a:t>
                      </a:r>
                    </a:p>
                  </a:txBody>
                  <a:tcPr/>
                </a:tc>
                <a:tc>
                  <a:txBody>
                    <a:bodyPr/>
                    <a:lstStyle/>
                    <a:p>
                      <a:pPr algn="ctr"/>
                      <a:endParaRPr lang="zh-TW" altLang="en-US" dirty="0"/>
                    </a:p>
                  </a:txBody>
                  <a:tcPr>
                    <a:solidFill>
                      <a:srgbClr val="FBE5D6"/>
                    </a:solidFill>
                  </a:tcPr>
                </a:tc>
                <a:tc>
                  <a:txBody>
                    <a:bodyPr/>
                    <a:lstStyle/>
                    <a:p>
                      <a:pPr algn="ctr"/>
                      <a:r>
                        <a:rPr lang="en-US" altLang="zh-TW" dirty="0"/>
                        <a:t>1</a:t>
                      </a: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dirty="0"/>
                    </a:p>
                  </a:txBody>
                  <a:tcPr>
                    <a:solidFill>
                      <a:srgbClr val="FBE5D6"/>
                    </a:solidFill>
                  </a:tcPr>
                </a:tc>
                <a:tc>
                  <a:txBody>
                    <a:bodyPr/>
                    <a:lstStyle/>
                    <a:p>
                      <a:pPr algn="ctr"/>
                      <a:endParaRPr lang="zh-TW" altLang="en-US"/>
                    </a:p>
                  </a:txBody>
                  <a:tcPr/>
                </a:tc>
                <a:tc>
                  <a:txBody>
                    <a:bodyPr/>
                    <a:lstStyle/>
                    <a:p>
                      <a:pPr algn="ct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1</a:t>
                      </a: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“132”</a:t>
                      </a:r>
                      <a:endParaRPr lang="zh-TW" altLang="en-US" dirty="0"/>
                    </a:p>
                  </a:txBody>
                  <a:tcPr/>
                </a:tc>
                <a:extLst>
                  <a:ext uri="{0D108BD9-81ED-4DB2-BD59-A6C34878D82A}">
                    <a16:rowId xmlns:a16="http://schemas.microsoft.com/office/drawing/2014/main" val="2124924032"/>
                  </a:ext>
                </a:extLst>
              </a:tr>
              <a:tr h="370840">
                <a:tc>
                  <a:txBody>
                    <a:bodyPr/>
                    <a:lstStyle/>
                    <a:p>
                      <a:pPr algn="ctr"/>
                      <a:r>
                        <a:rPr lang="en-US" altLang="zh-TW" dirty="0"/>
                        <a:t>B</a:t>
                      </a:r>
                      <a:r>
                        <a:rPr lang="zh-TW" altLang="en-US" dirty="0"/>
                        <a:t>商品</a:t>
                      </a:r>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“12”</a:t>
                      </a:r>
                      <a:endParaRPr lang="zh-TW" altLang="en-US" dirty="0"/>
                    </a:p>
                  </a:txBody>
                  <a:tcPr/>
                </a:tc>
                <a:extLst>
                  <a:ext uri="{0D108BD9-81ED-4DB2-BD59-A6C34878D82A}">
                    <a16:rowId xmlns:a16="http://schemas.microsoft.com/office/drawing/2014/main" val="3600690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C</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2</a:t>
                      </a: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“9132”</a:t>
                      </a:r>
                      <a:endParaRPr lang="zh-TW" altLang="en-US" dirty="0"/>
                    </a:p>
                  </a:txBody>
                  <a:tcPr/>
                </a:tc>
                <a:extLst>
                  <a:ext uri="{0D108BD9-81ED-4DB2-BD59-A6C34878D82A}">
                    <a16:rowId xmlns:a16="http://schemas.microsoft.com/office/drawing/2014/main" val="4223024595"/>
                  </a:ext>
                </a:extLst>
              </a:tr>
              <a:tr h="370840">
                <a:tc>
                  <a:txBody>
                    <a:bodyPr/>
                    <a:lstStyle/>
                    <a:p>
                      <a:pPr algn="ctr"/>
                      <a:r>
                        <a:rPr lang="en-US" altLang="zh-TW" dirty="0"/>
                        <a:t>D</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“777”</a:t>
                      </a:r>
                      <a:endParaRPr lang="zh-TW" altLang="en-US" dirty="0"/>
                    </a:p>
                  </a:txBody>
                  <a:tcPr/>
                </a:tc>
                <a:extLst>
                  <a:ext uri="{0D108BD9-81ED-4DB2-BD59-A6C34878D82A}">
                    <a16:rowId xmlns:a16="http://schemas.microsoft.com/office/drawing/2014/main" val="2033373094"/>
                  </a:ext>
                </a:extLst>
              </a:tr>
              <a:tr h="370840">
                <a:tc>
                  <a:txBody>
                    <a:bodyPr/>
                    <a:lstStyle/>
                    <a:p>
                      <a:pPr algn="ctr"/>
                      <a:r>
                        <a:rPr lang="en-US" altLang="zh-TW" dirty="0"/>
                        <a:t>E</a:t>
                      </a:r>
                      <a:r>
                        <a:rPr lang="zh-TW" altLang="en-US" dirty="0"/>
                        <a:t>商品</a:t>
                      </a:r>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dirty="0"/>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endParaRPr lang="zh-TW" altLang="en-US"/>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“641”</a:t>
                      </a:r>
                      <a:endParaRPr lang="zh-TW" altLang="en-US" dirty="0"/>
                    </a:p>
                  </a:txBody>
                  <a:tcPr/>
                </a:tc>
                <a:extLst>
                  <a:ext uri="{0D108BD9-81ED-4DB2-BD59-A6C34878D82A}">
                    <a16:rowId xmlns:a16="http://schemas.microsoft.com/office/drawing/2014/main" val="13726698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t>
                      </a:r>
                      <a:r>
                        <a:rPr lang="zh-TW" altLang="en-US" dirty="0"/>
                        <a:t>商品</a:t>
                      </a:r>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r>
                        <a:rPr lang="en-US" altLang="zh-TW" dirty="0"/>
                        <a:t>1</a:t>
                      </a: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“9”</a:t>
                      </a:r>
                      <a:endParaRPr lang="zh-TW" altLang="en-US" dirty="0"/>
                    </a:p>
                  </a:txBody>
                  <a:tcPr/>
                </a:tc>
                <a:extLst>
                  <a:ext uri="{0D108BD9-81ED-4DB2-BD59-A6C34878D82A}">
                    <a16:rowId xmlns:a16="http://schemas.microsoft.com/office/drawing/2014/main" val="348655615"/>
                  </a:ext>
                </a:extLst>
              </a:tr>
            </a:tbl>
          </a:graphicData>
        </a:graphic>
      </p:graphicFrame>
      <p:sp>
        <p:nvSpPr>
          <p:cNvPr id="14" name="雲朵形 13">
            <a:extLst>
              <a:ext uri="{FF2B5EF4-FFF2-40B4-BE49-F238E27FC236}">
                <a16:creationId xmlns:a16="http://schemas.microsoft.com/office/drawing/2014/main" id="{136B4068-3409-4A14-B0F7-53721A626529}"/>
              </a:ext>
            </a:extLst>
          </p:cNvPr>
          <p:cNvSpPr/>
          <p:nvPr/>
        </p:nvSpPr>
        <p:spPr>
          <a:xfrm>
            <a:off x="77195" y="1066802"/>
            <a:ext cx="3092286" cy="1668411"/>
          </a:xfrm>
          <a:prstGeom prst="cloud">
            <a:avLst/>
          </a:prstGeom>
          <a:solidFill>
            <a:srgbClr val="FBE5D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2300B8F6-1C90-425C-8401-30F546DBBBB8}"/>
              </a:ext>
            </a:extLst>
          </p:cNvPr>
          <p:cNvSpPr txBox="1"/>
          <p:nvPr/>
        </p:nvSpPr>
        <p:spPr>
          <a:xfrm>
            <a:off x="327947" y="1423045"/>
            <a:ext cx="2660398" cy="800219"/>
          </a:xfrm>
          <a:prstGeom prst="rect">
            <a:avLst/>
          </a:prstGeom>
          <a:noFill/>
        </p:spPr>
        <p:txBody>
          <a:bodyPr wrap="square" rtlCol="0">
            <a:spAutoFit/>
          </a:bodyPr>
          <a:lstStyle/>
          <a:p>
            <a:pPr algn="ctr"/>
            <a:r>
              <a:rPr lang="en-US" altLang="zh-TW"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465</a:t>
            </a:r>
            <a:r>
              <a:rPr lang="zh-TW" altLang="en-US"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類</a:t>
            </a:r>
            <a:endParaRPr lang="en-US" altLang="zh-TW"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a:p>
            <a:pPr algn="ctr"/>
            <a:r>
              <a:rPr lang="en-US" altLang="zh-TW"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230000</a:t>
            </a:r>
            <a:r>
              <a:rPr lang="zh-TW" altLang="en-US" sz="2300"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個關鍵字</a:t>
            </a:r>
          </a:p>
        </p:txBody>
      </p:sp>
      <p:grpSp>
        <p:nvGrpSpPr>
          <p:cNvPr id="6" name="群組 5">
            <a:extLst>
              <a:ext uri="{FF2B5EF4-FFF2-40B4-BE49-F238E27FC236}">
                <a16:creationId xmlns:a16="http://schemas.microsoft.com/office/drawing/2014/main" id="{B6ACDEDA-B26C-458A-A3D9-B1661F910DEB}"/>
              </a:ext>
            </a:extLst>
          </p:cNvPr>
          <p:cNvGrpSpPr/>
          <p:nvPr/>
        </p:nvGrpSpPr>
        <p:grpSpPr>
          <a:xfrm>
            <a:off x="-2663537" y="1718416"/>
            <a:ext cx="12461797" cy="2234429"/>
            <a:chOff x="-2663537" y="1718416"/>
            <a:chExt cx="12461797" cy="2234429"/>
          </a:xfrm>
        </p:grpSpPr>
        <p:sp>
          <p:nvSpPr>
            <p:cNvPr id="7" name="文字方塊 6">
              <a:extLst>
                <a:ext uri="{FF2B5EF4-FFF2-40B4-BE49-F238E27FC236}">
                  <a16:creationId xmlns:a16="http://schemas.microsoft.com/office/drawing/2014/main" id="{38B61E2E-04FE-4857-BBE9-8F19E91F04ED}"/>
                </a:ext>
              </a:extLst>
            </p:cNvPr>
            <p:cNvSpPr txBox="1"/>
            <p:nvPr/>
          </p:nvSpPr>
          <p:spPr>
            <a:xfrm>
              <a:off x="4280075" y="1718416"/>
              <a:ext cx="3711593" cy="369332"/>
            </a:xfrm>
            <a:prstGeom prst="rect">
              <a:avLst/>
            </a:prstGeom>
            <a:noFill/>
          </p:spPr>
          <p:txBody>
            <a:bodyPr wrap="square" rtlCol="0">
              <a:spAutoFit/>
            </a:bodyPr>
            <a:lstStyle/>
            <a:p>
              <a:pPr algn="ctr"/>
              <a:r>
                <a:rPr lang="zh-TW" altLang="en-US" dirty="0"/>
                <a:t>直接依現有分類分</a:t>
              </a:r>
              <a:r>
                <a:rPr lang="en-US" altLang="zh-TW" dirty="0">
                  <a:latin typeface="微軟正黑體" panose="020B0604030504040204" pitchFamily="34" charset="-120"/>
                  <a:ea typeface="微軟正黑體" panose="020B0604030504040204" pitchFamily="34" charset="-120"/>
                </a:rPr>
                <a:t>465</a:t>
              </a:r>
              <a:r>
                <a:rPr lang="zh-TW" altLang="en-US" dirty="0">
                  <a:latin typeface="微軟正黑體" panose="020B0604030504040204" pitchFamily="34" charset="-120"/>
                  <a:ea typeface="微軟正黑體" panose="020B0604030504040204" pitchFamily="34" charset="-120"/>
                </a:rPr>
                <a:t>個特徵</a:t>
              </a:r>
              <a:endParaRPr lang="en-US" altLang="zh-TW" dirty="0">
                <a:latin typeface="微軟正黑體" panose="020B0604030504040204" pitchFamily="34" charset="-120"/>
                <a:ea typeface="微軟正黑體" panose="020B0604030504040204" pitchFamily="34" charset="-120"/>
              </a:endParaRPr>
            </a:p>
          </p:txBody>
        </p:sp>
        <p:sp>
          <p:nvSpPr>
            <p:cNvPr id="15" name="圓柱形 14">
              <a:extLst>
                <a:ext uri="{FF2B5EF4-FFF2-40B4-BE49-F238E27FC236}">
                  <a16:creationId xmlns:a16="http://schemas.microsoft.com/office/drawing/2014/main" id="{10990220-C1C3-422C-9094-648B22B5C751}"/>
                </a:ext>
              </a:extLst>
            </p:cNvPr>
            <p:cNvSpPr/>
            <p:nvPr/>
          </p:nvSpPr>
          <p:spPr>
            <a:xfrm>
              <a:off x="3263318"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2888EB0C-AC88-4CB7-A49B-1C0D84685BB7}"/>
                </a:ext>
              </a:extLst>
            </p:cNvPr>
            <p:cNvSpPr txBox="1"/>
            <p:nvPr/>
          </p:nvSpPr>
          <p:spPr>
            <a:xfrm>
              <a:off x="3379087" y="3054921"/>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甲乙</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23" name="圓柱形 22">
              <a:extLst>
                <a:ext uri="{FF2B5EF4-FFF2-40B4-BE49-F238E27FC236}">
                  <a16:creationId xmlns:a16="http://schemas.microsoft.com/office/drawing/2014/main" id="{EE241177-F325-44C2-BADD-09638B62D825}"/>
                </a:ext>
              </a:extLst>
            </p:cNvPr>
            <p:cNvSpPr/>
            <p:nvPr/>
          </p:nvSpPr>
          <p:spPr>
            <a:xfrm>
              <a:off x="6712591"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圓柱形 24">
              <a:extLst>
                <a:ext uri="{FF2B5EF4-FFF2-40B4-BE49-F238E27FC236}">
                  <a16:creationId xmlns:a16="http://schemas.microsoft.com/office/drawing/2014/main" id="{62331A5A-C3FF-4FBE-8383-AA304E99BF42}"/>
                </a:ext>
              </a:extLst>
            </p:cNvPr>
            <p:cNvSpPr/>
            <p:nvPr/>
          </p:nvSpPr>
          <p:spPr>
            <a:xfrm>
              <a:off x="7870273" y="2860647"/>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柱形 26">
              <a:extLst>
                <a:ext uri="{FF2B5EF4-FFF2-40B4-BE49-F238E27FC236}">
                  <a16:creationId xmlns:a16="http://schemas.microsoft.com/office/drawing/2014/main" id="{EE16F917-F1B8-4079-BE5A-E2C546093F9C}"/>
                </a:ext>
              </a:extLst>
            </p:cNvPr>
            <p:cNvSpPr/>
            <p:nvPr/>
          </p:nvSpPr>
          <p:spPr>
            <a:xfrm>
              <a:off x="4990758" y="2873345"/>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CBC6FCC-1404-4D61-85F1-D12591BF6D20}"/>
                </a:ext>
              </a:extLst>
            </p:cNvPr>
            <p:cNvSpPr txBox="1"/>
            <p:nvPr/>
          </p:nvSpPr>
          <p:spPr>
            <a:xfrm>
              <a:off x="5138821" y="3054921"/>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丙丁</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52835CB2-1A1B-4A79-BA5E-9125A7870F84}"/>
                </a:ext>
              </a:extLst>
            </p:cNvPr>
            <p:cNvSpPr txBox="1"/>
            <p:nvPr/>
          </p:nvSpPr>
          <p:spPr>
            <a:xfrm>
              <a:off x="6863457" y="3048234"/>
              <a:ext cx="461665" cy="885226"/>
            </a:xfrm>
            <a:prstGeom prst="rect">
              <a:avLst/>
            </a:prstGeom>
            <a:noFill/>
          </p:spPr>
          <p:txBody>
            <a:bodyPr vert="eaVert" wrap="square" rtlCol="0">
              <a:spAutoFit/>
            </a:bodyPr>
            <a:lstStyle/>
            <a:p>
              <a:r>
                <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戊己</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81239E22-6F27-4442-987A-4988BB331EF1}"/>
                </a:ext>
              </a:extLst>
            </p:cNvPr>
            <p:cNvSpPr txBox="1"/>
            <p:nvPr/>
          </p:nvSpPr>
          <p:spPr>
            <a:xfrm>
              <a:off x="8021139" y="3048234"/>
              <a:ext cx="461665" cy="885226"/>
            </a:xfrm>
            <a:prstGeom prst="rect">
              <a:avLst/>
            </a:prstGeom>
            <a:noFill/>
          </p:spPr>
          <p:txBody>
            <a:bodyPr vert="eaVert" wrap="square" rtlCol="0">
              <a:spAutoFit/>
            </a:bodyPr>
            <a:lstStyle/>
            <a:p>
              <a:r>
                <a:rPr lang="zh-TW" altLang="en-US" dirty="0">
                  <a:latin typeface="微軟正黑體" panose="020B0604030504040204" pitchFamily="34" charset="-120"/>
                  <a:ea typeface="微軟正黑體" panose="020B0604030504040204" pitchFamily="34" charset="-120"/>
                </a:rPr>
                <a:t>庚辛</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43" name="弧形 42">
              <a:extLst>
                <a:ext uri="{FF2B5EF4-FFF2-40B4-BE49-F238E27FC236}">
                  <a16:creationId xmlns:a16="http://schemas.microsoft.com/office/drawing/2014/main" id="{984E52E0-BC12-4D64-B4B8-A56FB865BBD6}"/>
                </a:ext>
              </a:extLst>
            </p:cNvPr>
            <p:cNvSpPr/>
            <p:nvPr/>
          </p:nvSpPr>
          <p:spPr>
            <a:xfrm>
              <a:off x="813906" y="2157216"/>
              <a:ext cx="2863851" cy="16684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4" name="弧形 43">
              <a:extLst>
                <a:ext uri="{FF2B5EF4-FFF2-40B4-BE49-F238E27FC236}">
                  <a16:creationId xmlns:a16="http://schemas.microsoft.com/office/drawing/2014/main" id="{03A40984-8044-4DB0-BC75-A76C0328F037}"/>
                </a:ext>
              </a:extLst>
            </p:cNvPr>
            <p:cNvSpPr/>
            <p:nvPr/>
          </p:nvSpPr>
          <p:spPr>
            <a:xfrm>
              <a:off x="-991422" y="2163565"/>
              <a:ext cx="6412283" cy="1668411"/>
            </a:xfrm>
            <a:prstGeom prst="arc">
              <a:avLst>
                <a:gd name="adj1" fmla="val 16314144"/>
                <a:gd name="adj2" fmla="val 21459383"/>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46" name="弧形 45">
              <a:extLst>
                <a:ext uri="{FF2B5EF4-FFF2-40B4-BE49-F238E27FC236}">
                  <a16:creationId xmlns:a16="http://schemas.microsoft.com/office/drawing/2014/main" id="{39ED4B4F-AE5A-4381-A6F2-666145E57593}"/>
                </a:ext>
              </a:extLst>
            </p:cNvPr>
            <p:cNvSpPr/>
            <p:nvPr/>
          </p:nvSpPr>
          <p:spPr>
            <a:xfrm>
              <a:off x="-2324256" y="2160678"/>
              <a:ext cx="9491674" cy="1668411"/>
            </a:xfrm>
            <a:prstGeom prst="arc">
              <a:avLst>
                <a:gd name="adj1" fmla="val 16314144"/>
                <a:gd name="adj2" fmla="val 2150750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47" name="弧形 46">
              <a:extLst>
                <a:ext uri="{FF2B5EF4-FFF2-40B4-BE49-F238E27FC236}">
                  <a16:creationId xmlns:a16="http://schemas.microsoft.com/office/drawing/2014/main" id="{286F154A-F2EB-41F9-8AEA-C583371EAABD}"/>
                </a:ext>
              </a:extLst>
            </p:cNvPr>
            <p:cNvSpPr/>
            <p:nvPr/>
          </p:nvSpPr>
          <p:spPr>
            <a:xfrm>
              <a:off x="-2663537" y="2159765"/>
              <a:ext cx="10994737" cy="1668411"/>
            </a:xfrm>
            <a:prstGeom prst="arc">
              <a:avLst>
                <a:gd name="adj1" fmla="val 16314144"/>
                <a:gd name="adj2" fmla="val 21522039"/>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2" name="圓柱形 21">
              <a:extLst>
                <a:ext uri="{FF2B5EF4-FFF2-40B4-BE49-F238E27FC236}">
                  <a16:creationId xmlns:a16="http://schemas.microsoft.com/office/drawing/2014/main" id="{2BA4D0B6-2850-4D57-A0D4-BF0BF734DC43}"/>
                </a:ext>
              </a:extLst>
            </p:cNvPr>
            <p:cNvSpPr/>
            <p:nvPr/>
          </p:nvSpPr>
          <p:spPr>
            <a:xfrm>
              <a:off x="9034862" y="2856269"/>
              <a:ext cx="763398" cy="1079500"/>
            </a:xfrm>
            <a:prstGeom prst="can">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0D85F06F-CC63-4F81-A9B9-5CAB117BA203}"/>
                </a:ext>
              </a:extLst>
            </p:cNvPr>
            <p:cNvSpPr txBox="1"/>
            <p:nvPr/>
          </p:nvSpPr>
          <p:spPr>
            <a:xfrm>
              <a:off x="9185728" y="3043856"/>
              <a:ext cx="461665" cy="885226"/>
            </a:xfrm>
            <a:prstGeom prst="rect">
              <a:avLst/>
            </a:prstGeom>
            <a:noFill/>
          </p:spPr>
          <p:txBody>
            <a:bodyPr vert="eaVert" wrap="square" rtlCol="0">
              <a:spAutoFit/>
            </a:bodyPr>
            <a:lstStyle/>
            <a:p>
              <a:r>
                <a:rPr lang="zh-TW" altLang="en-US" dirty="0">
                  <a:latin typeface="微軟正黑體" panose="020B0604030504040204" pitchFamily="34" charset="-120"/>
                  <a:ea typeface="微軟正黑體" panose="020B0604030504040204" pitchFamily="34" charset="-120"/>
                </a:rPr>
                <a:t>壬癸</a:t>
              </a:r>
              <a:r>
                <a:rPr lang="en-US" altLang="zh-TW" dirty="0">
                  <a:latin typeface="微軟正黑體" panose="020B0604030504040204" pitchFamily="34" charset="-120"/>
                  <a:ea typeface="微軟正黑體" panose="020B0604030504040204" pitchFamily="34" charset="-120"/>
                </a:rPr>
                <a:t>····</a:t>
              </a:r>
              <a:endParaRPr lang="zh-TW" altLang="en-US" dirty="0">
                <a:ln w="0"/>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endParaRPr>
            </a:p>
          </p:txBody>
        </p:sp>
        <p:sp>
          <p:nvSpPr>
            <p:cNvPr id="26" name="弧形 25">
              <a:extLst>
                <a:ext uri="{FF2B5EF4-FFF2-40B4-BE49-F238E27FC236}">
                  <a16:creationId xmlns:a16="http://schemas.microsoft.com/office/drawing/2014/main" id="{9549F871-014A-4FC3-BE42-D304C4713B2E}"/>
                </a:ext>
              </a:extLst>
            </p:cNvPr>
            <p:cNvSpPr/>
            <p:nvPr/>
          </p:nvSpPr>
          <p:spPr>
            <a:xfrm>
              <a:off x="-2652269" y="2177553"/>
              <a:ext cx="12192000" cy="1668411"/>
            </a:xfrm>
            <a:prstGeom prst="arc">
              <a:avLst>
                <a:gd name="adj1" fmla="val 16314144"/>
                <a:gd name="adj2" fmla="val 21503081"/>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grpSp>
      <p:sp>
        <p:nvSpPr>
          <p:cNvPr id="28" name="文字方塊 27">
            <a:extLst>
              <a:ext uri="{FF2B5EF4-FFF2-40B4-BE49-F238E27FC236}">
                <a16:creationId xmlns:a16="http://schemas.microsoft.com/office/drawing/2014/main" id="{3763EF42-981F-42E9-9E8F-B55B3F805E1E}"/>
              </a:ext>
            </a:extLst>
          </p:cNvPr>
          <p:cNvSpPr txBox="1"/>
          <p:nvPr/>
        </p:nvSpPr>
        <p:spPr>
          <a:xfrm>
            <a:off x="9958602" y="1600741"/>
            <a:ext cx="1884235" cy="369332"/>
          </a:xfrm>
          <a:prstGeom prst="rect">
            <a:avLst/>
          </a:prstGeom>
          <a:solidFill>
            <a:srgbClr val="FBE5D6"/>
          </a:solidFill>
        </p:spPr>
        <p:txBody>
          <a:bodyPr wrap="square" rtlCol="0">
            <a:spAutoFit/>
          </a:bodyPr>
          <a:lstStyle/>
          <a:p>
            <a:pPr algn="ctr"/>
            <a:r>
              <a:rPr lang="en-US" altLang="zh-TW" b="1" dirty="0">
                <a:latin typeface="微軟正黑體" panose="020B0604030504040204" pitchFamily="34" charset="-120"/>
                <a:ea typeface="微軟正黑體" panose="020B0604030504040204" pitchFamily="34" charset="-120"/>
              </a:rPr>
              <a:t>F1 Score = 0.58</a:t>
            </a:r>
          </a:p>
        </p:txBody>
      </p:sp>
      <p:sp>
        <p:nvSpPr>
          <p:cNvPr id="32" name="文字方塊 31">
            <a:extLst>
              <a:ext uri="{FF2B5EF4-FFF2-40B4-BE49-F238E27FC236}">
                <a16:creationId xmlns:a16="http://schemas.microsoft.com/office/drawing/2014/main" id="{499EC075-E1C5-420B-970F-3A4827400D41}"/>
              </a:ext>
            </a:extLst>
          </p:cNvPr>
          <p:cNvSpPr txBox="1"/>
          <p:nvPr/>
        </p:nvSpPr>
        <p:spPr>
          <a:xfrm>
            <a:off x="9958602" y="1600741"/>
            <a:ext cx="1884235" cy="369332"/>
          </a:xfrm>
          <a:prstGeom prst="rect">
            <a:avLst/>
          </a:prstGeom>
          <a:solidFill>
            <a:srgbClr val="FBE5D6"/>
          </a:solidFill>
        </p:spPr>
        <p:txBody>
          <a:bodyPr wrap="square" rtlCol="0">
            <a:spAutoFit/>
          </a:bodyPr>
          <a:lstStyle/>
          <a:p>
            <a:pPr algn="ctr"/>
            <a:r>
              <a:rPr lang="en-US" altLang="zh-TW" b="1" dirty="0">
                <a:latin typeface="微軟正黑體" panose="020B0604030504040204" pitchFamily="34" charset="-120"/>
                <a:ea typeface="微軟正黑體" panose="020B0604030504040204" pitchFamily="34" charset="-120"/>
              </a:rPr>
              <a:t>F1 Score = 0.91</a:t>
            </a:r>
          </a:p>
        </p:txBody>
      </p:sp>
    </p:spTree>
    <p:extLst>
      <p:ext uri="{BB962C8B-B14F-4D97-AF65-F5344CB8AC3E}">
        <p14:creationId xmlns:p14="http://schemas.microsoft.com/office/powerpoint/2010/main" val="4123749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8"/>
                                        </p:tgtEl>
                                        <p:attrNameLst>
                                          <p:attrName>style.visibility</p:attrName>
                                        </p:attrNameLst>
                                      </p:cBhvr>
                                      <p:to>
                                        <p:strVal val="hidden"/>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專 題 動 機</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56705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C47740C4-CF7A-4082-A306-C442CF3262DD}"/>
              </a:ext>
            </a:extLst>
          </p:cNvPr>
          <p:cNvPicPr>
            <a:picLocks noChangeAspect="1"/>
          </p:cNvPicPr>
          <p:nvPr/>
        </p:nvPicPr>
        <p:blipFill rotWithShape="1">
          <a:blip r:embed="rId2">
            <a:extLst>
              <a:ext uri="{28A0092B-C50C-407E-A947-70E740481C1C}">
                <a14:useLocalDpi xmlns:a14="http://schemas.microsoft.com/office/drawing/2010/main" val="0"/>
              </a:ext>
            </a:extLst>
          </a:blip>
          <a:srcRect b="52260"/>
          <a:stretch/>
        </p:blipFill>
        <p:spPr>
          <a:xfrm>
            <a:off x="2723333" y="1890495"/>
            <a:ext cx="7379029" cy="4379336"/>
          </a:xfrm>
          <a:prstGeom prst="rect">
            <a:avLst/>
          </a:prstGeom>
        </p:spPr>
      </p:pic>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a:solidFill>
            <a:srgbClr val="C00000"/>
          </a:solidFill>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grpFill/>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蔡豫周</a:t>
            </a:r>
          </a:p>
        </p:txBody>
      </p:sp>
      <p:sp>
        <p:nvSpPr>
          <p:cNvPr id="22" name="等腰三角形 21">
            <a:extLst>
              <a:ext uri="{FF2B5EF4-FFF2-40B4-BE49-F238E27FC236}">
                <a16:creationId xmlns:a16="http://schemas.microsoft.com/office/drawing/2014/main" id="{CB82FEE9-D167-4AA5-A6A4-936E8CC4700B}"/>
              </a:ext>
            </a:extLst>
          </p:cNvPr>
          <p:cNvSpPr/>
          <p:nvPr/>
        </p:nvSpPr>
        <p:spPr>
          <a:xfrm>
            <a:off x="1463277" y="4638680"/>
            <a:ext cx="352425" cy="333375"/>
          </a:xfrm>
          <a:prstGeom prs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D8E6239E-DCBC-48CB-8DED-E4E4F424F01A}"/>
              </a:ext>
            </a:extLst>
          </p:cNvPr>
          <p:cNvSpPr/>
          <p:nvPr/>
        </p:nvSpPr>
        <p:spPr>
          <a:xfrm>
            <a:off x="1463276" y="4638680"/>
            <a:ext cx="352425" cy="333375"/>
          </a:xfrm>
          <a:prstGeom prs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5890097-A3AE-4D27-97BB-382BCC6A9C1D}"/>
              </a:ext>
            </a:extLst>
          </p:cNvPr>
          <p:cNvSpPr txBox="1"/>
          <p:nvPr/>
        </p:nvSpPr>
        <p:spPr>
          <a:xfrm>
            <a:off x="462181" y="2095500"/>
            <a:ext cx="3536313" cy="923330"/>
          </a:xfrm>
          <a:prstGeom prst="rect">
            <a:avLst/>
          </a:prstGeom>
          <a:noFill/>
        </p:spPr>
        <p:txBody>
          <a:bodyPr wrap="square" rtlCol="0">
            <a:spAutoFit/>
          </a:bodyPr>
          <a:lstStyle/>
          <a:p>
            <a:r>
              <a:rPr lang="zh-TW" altLang="en-US" dirty="0"/>
              <a:t>解決問題的想法</a:t>
            </a:r>
            <a:r>
              <a:rPr lang="en-US" altLang="zh-TW" dirty="0"/>
              <a:t>:</a:t>
            </a:r>
          </a:p>
          <a:p>
            <a:r>
              <a:rPr lang="en-US" altLang="zh-TW" dirty="0"/>
              <a:t>1.</a:t>
            </a:r>
            <a:r>
              <a:rPr lang="zh-TW" altLang="en-US" dirty="0"/>
              <a:t>分類越細代表分類的越精確</a:t>
            </a:r>
            <a:endParaRPr lang="en-US" altLang="zh-TW" dirty="0"/>
          </a:p>
          <a:p>
            <a:r>
              <a:rPr lang="en-US" altLang="zh-TW" dirty="0"/>
              <a:t>2.</a:t>
            </a:r>
            <a:r>
              <a:rPr lang="zh-TW" altLang="en-US" dirty="0"/>
              <a:t>將母分類商品往其子分類細分</a:t>
            </a:r>
            <a:endParaRPr lang="en-US" altLang="zh-TW" dirty="0"/>
          </a:p>
        </p:txBody>
      </p:sp>
      <p:sp>
        <p:nvSpPr>
          <p:cNvPr id="12" name="文字方塊 11">
            <a:extLst>
              <a:ext uri="{FF2B5EF4-FFF2-40B4-BE49-F238E27FC236}">
                <a16:creationId xmlns:a16="http://schemas.microsoft.com/office/drawing/2014/main" id="{FD59D40C-B20B-4696-88D2-3B93D31A95CA}"/>
              </a:ext>
            </a:extLst>
          </p:cNvPr>
          <p:cNvSpPr txBox="1"/>
          <p:nvPr/>
        </p:nvSpPr>
        <p:spPr>
          <a:xfrm>
            <a:off x="462181" y="1656711"/>
            <a:ext cx="2628681" cy="369332"/>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問題 </a:t>
            </a:r>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 分類不精確</a:t>
            </a:r>
          </a:p>
        </p:txBody>
      </p:sp>
    </p:spTree>
    <p:extLst>
      <p:ext uri="{BB962C8B-B14F-4D97-AF65-F5344CB8AC3E}">
        <p14:creationId xmlns:p14="http://schemas.microsoft.com/office/powerpoint/2010/main" val="2190759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1158 0.01042 L 0.23737 0.00348 L 0.24908 0.00209 L 0.2608 -0.06458 L 0.26705 -0.1368 L 0.29674 -0.15625 L 0.34518 -0.15902 L 0.3944 -0.16041 L 0.41705 -0.15208 L 0.42721 -0.13402 L 0.44752 -0.10902 L 0.47018 -0.11041 L 0.50612 -0.11041 L 0.51393 -0.10902 L 0.53346 -0.10902 L 0.55065 -0.10902 L 0.55612 -0.1118 L 0.5569 -0.1118 " pathEditMode="relative" ptsTypes="AAAAAAAAAAAAAAAAAA">
                                      <p:cBhvr>
                                        <p:cTn id="6" dur="3000" fill="hold"/>
                                        <p:tgtEl>
                                          <p:spTgt spid="2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500"/>
                            </p:stCondLst>
                            <p:childTnLst>
                              <p:par>
                                <p:cTn id="13" presetID="0" presetClass="path" presetSubtype="0" accel="50000" decel="50000" fill="hold" grpId="1" nodeType="afterEffect">
                                  <p:stCondLst>
                                    <p:cond delay="0"/>
                                  </p:stCondLst>
                                  <p:childTnLst>
                                    <p:animMotion origin="layout" path="M -0.00105 0.00811 L 0.01406 0.00811 L 0.02695 0.00811 L 0.04075 0.0095 L 0.06093 0.00811 L 0.10494 0.0095 L 0.2513 -0.00092 L 0.25924 -0.06111 L 0.26927 -0.13657 L 0.29231 -0.16342 L 0.31263 -0.16342 L 0.33125 -0.15717 L 0.29882 -0.16088 " pathEditMode="relative" ptsTypes="AAAAAAAAAAAAA">
                                      <p:cBhvr>
                                        <p:cTn id="14" dur="2000" fill="hold"/>
                                        <p:tgtEl>
                                          <p:spTgt spid="2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5" grpId="1"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a:solidFill>
            <a:srgbClr val="C00000"/>
          </a:solidFill>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分類預測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grpFill/>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蔡豫周</a:t>
            </a:r>
          </a:p>
        </p:txBody>
      </p:sp>
      <p:sp>
        <p:nvSpPr>
          <p:cNvPr id="6" name="文字方塊 5">
            <a:extLst>
              <a:ext uri="{FF2B5EF4-FFF2-40B4-BE49-F238E27FC236}">
                <a16:creationId xmlns:a16="http://schemas.microsoft.com/office/drawing/2014/main" id="{25DB92B3-5811-4461-92E9-B37DBAB63F0D}"/>
              </a:ext>
            </a:extLst>
          </p:cNvPr>
          <p:cNvSpPr txBox="1"/>
          <p:nvPr/>
        </p:nvSpPr>
        <p:spPr>
          <a:xfrm>
            <a:off x="309781" y="1504311"/>
            <a:ext cx="2628681" cy="369332"/>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用精確的分類不精確的</a:t>
            </a:r>
          </a:p>
        </p:txBody>
      </p:sp>
      <p:sp>
        <p:nvSpPr>
          <p:cNvPr id="4" name="矩形 3">
            <a:extLst>
              <a:ext uri="{FF2B5EF4-FFF2-40B4-BE49-F238E27FC236}">
                <a16:creationId xmlns:a16="http://schemas.microsoft.com/office/drawing/2014/main" id="{40199DAB-4B04-46DB-BF06-20E5C5FDFDB4}"/>
              </a:ext>
            </a:extLst>
          </p:cNvPr>
          <p:cNvSpPr/>
          <p:nvPr/>
        </p:nvSpPr>
        <p:spPr>
          <a:xfrm>
            <a:off x="2681287" y="2667787"/>
            <a:ext cx="6829425" cy="3752064"/>
          </a:xfrm>
          <a:prstGeom prst="rect">
            <a:avLst/>
          </a:prstGeom>
          <a:solidFill>
            <a:srgbClr val="FBE5D6"/>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等腰三角形 6">
            <a:extLst>
              <a:ext uri="{FF2B5EF4-FFF2-40B4-BE49-F238E27FC236}">
                <a16:creationId xmlns:a16="http://schemas.microsoft.com/office/drawing/2014/main" id="{F15FECD2-4EC2-4818-B517-09DB592380CC}"/>
              </a:ext>
            </a:extLst>
          </p:cNvPr>
          <p:cNvSpPr/>
          <p:nvPr/>
        </p:nvSpPr>
        <p:spPr>
          <a:xfrm>
            <a:off x="8149827" y="3190880"/>
            <a:ext cx="352425" cy="333375"/>
          </a:xfrm>
          <a:prstGeom prs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A69764A-9746-49D9-8312-2FBC4E203E6C}"/>
              </a:ext>
            </a:extLst>
          </p:cNvPr>
          <p:cNvSpPr/>
          <p:nvPr/>
        </p:nvSpPr>
        <p:spPr>
          <a:xfrm>
            <a:off x="7396162" y="4000799"/>
            <a:ext cx="352425" cy="333377"/>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菱形 11">
            <a:extLst>
              <a:ext uri="{FF2B5EF4-FFF2-40B4-BE49-F238E27FC236}">
                <a16:creationId xmlns:a16="http://schemas.microsoft.com/office/drawing/2014/main" id="{C5F1DECC-D55A-4372-9373-C884F60D8C8C}"/>
              </a:ext>
            </a:extLst>
          </p:cNvPr>
          <p:cNvSpPr/>
          <p:nvPr/>
        </p:nvSpPr>
        <p:spPr>
          <a:xfrm>
            <a:off x="8277224" y="5286576"/>
            <a:ext cx="352425" cy="333377"/>
          </a:xfrm>
          <a:prstGeom prst="diamond">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六邊形 12">
            <a:extLst>
              <a:ext uri="{FF2B5EF4-FFF2-40B4-BE49-F238E27FC236}">
                <a16:creationId xmlns:a16="http://schemas.microsoft.com/office/drawing/2014/main" id="{D5EA6161-9616-4A5F-9EBA-A83576DBE31C}"/>
              </a:ext>
            </a:extLst>
          </p:cNvPr>
          <p:cNvSpPr/>
          <p:nvPr/>
        </p:nvSpPr>
        <p:spPr>
          <a:xfrm>
            <a:off x="6576409" y="5603182"/>
            <a:ext cx="352425" cy="333376"/>
          </a:xfrm>
          <a:prstGeom prst="hexagon">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64E065B3-1CED-4A01-A048-ED9C56F8A714}"/>
              </a:ext>
            </a:extLst>
          </p:cNvPr>
          <p:cNvSpPr/>
          <p:nvPr/>
        </p:nvSpPr>
        <p:spPr>
          <a:xfrm>
            <a:off x="7902176" y="2841418"/>
            <a:ext cx="352425" cy="333375"/>
          </a:xfrm>
          <a:prstGeom prs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0DC71A79-37A8-4F8E-967F-509C953CE63B}"/>
              </a:ext>
            </a:extLst>
          </p:cNvPr>
          <p:cNvSpPr/>
          <p:nvPr/>
        </p:nvSpPr>
        <p:spPr>
          <a:xfrm>
            <a:off x="8392126" y="2841418"/>
            <a:ext cx="352425" cy="333375"/>
          </a:xfrm>
          <a:prstGeom prs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4D6C496-D5E4-45E8-AAC4-B85F4EF9C866}"/>
              </a:ext>
            </a:extLst>
          </p:cNvPr>
          <p:cNvSpPr/>
          <p:nvPr/>
        </p:nvSpPr>
        <p:spPr>
          <a:xfrm>
            <a:off x="6928834" y="3985117"/>
            <a:ext cx="352425" cy="333377"/>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62974CBB-A1CD-44AB-83EE-2C1736B4D47E}"/>
              </a:ext>
            </a:extLst>
          </p:cNvPr>
          <p:cNvSpPr/>
          <p:nvPr/>
        </p:nvSpPr>
        <p:spPr>
          <a:xfrm>
            <a:off x="7111583" y="4322972"/>
            <a:ext cx="352425" cy="333377"/>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六邊形 17">
            <a:extLst>
              <a:ext uri="{FF2B5EF4-FFF2-40B4-BE49-F238E27FC236}">
                <a16:creationId xmlns:a16="http://schemas.microsoft.com/office/drawing/2014/main" id="{BF413390-1F77-48F6-99DD-64C88A6F28FC}"/>
              </a:ext>
            </a:extLst>
          </p:cNvPr>
          <p:cNvSpPr/>
          <p:nvPr/>
        </p:nvSpPr>
        <p:spPr>
          <a:xfrm>
            <a:off x="6576409" y="5119889"/>
            <a:ext cx="352425" cy="333376"/>
          </a:xfrm>
          <a:prstGeom prst="hexagon">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六邊形 18">
            <a:extLst>
              <a:ext uri="{FF2B5EF4-FFF2-40B4-BE49-F238E27FC236}">
                <a16:creationId xmlns:a16="http://schemas.microsoft.com/office/drawing/2014/main" id="{449968B4-AEE9-47FF-BF1A-DA446841204A}"/>
              </a:ext>
            </a:extLst>
          </p:cNvPr>
          <p:cNvSpPr/>
          <p:nvPr/>
        </p:nvSpPr>
        <p:spPr>
          <a:xfrm>
            <a:off x="6930610" y="5352453"/>
            <a:ext cx="352425" cy="333376"/>
          </a:xfrm>
          <a:prstGeom prst="hexagon">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菱形 19">
            <a:extLst>
              <a:ext uri="{FF2B5EF4-FFF2-40B4-BE49-F238E27FC236}">
                <a16:creationId xmlns:a16="http://schemas.microsoft.com/office/drawing/2014/main" id="{B51B6FDE-3BAF-4099-B164-B2F7144C1B95}"/>
              </a:ext>
            </a:extLst>
          </p:cNvPr>
          <p:cNvSpPr/>
          <p:nvPr/>
        </p:nvSpPr>
        <p:spPr>
          <a:xfrm>
            <a:off x="8574291" y="5030391"/>
            <a:ext cx="352425" cy="333377"/>
          </a:xfrm>
          <a:prstGeom prst="diamond">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菱形 20">
            <a:extLst>
              <a:ext uri="{FF2B5EF4-FFF2-40B4-BE49-F238E27FC236}">
                <a16:creationId xmlns:a16="http://schemas.microsoft.com/office/drawing/2014/main" id="{68ACBD44-DC81-4597-AA43-DE7056C50695}"/>
              </a:ext>
            </a:extLst>
          </p:cNvPr>
          <p:cNvSpPr/>
          <p:nvPr/>
        </p:nvSpPr>
        <p:spPr>
          <a:xfrm>
            <a:off x="8568339" y="5568850"/>
            <a:ext cx="352425" cy="333377"/>
          </a:xfrm>
          <a:prstGeom prst="diamond">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1D94FCB5-F54D-482E-954D-FE6AF98849BA}"/>
              </a:ext>
            </a:extLst>
          </p:cNvPr>
          <p:cNvCxnSpPr>
            <a:cxnSpLocks/>
          </p:cNvCxnSpPr>
          <p:nvPr/>
        </p:nvCxnSpPr>
        <p:spPr>
          <a:xfrm>
            <a:off x="6067423" y="2667787"/>
            <a:ext cx="0" cy="37520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DA3C8836-2E24-4D79-944C-3A476AD4DBB2}"/>
              </a:ext>
            </a:extLst>
          </p:cNvPr>
          <p:cNvSpPr txBox="1"/>
          <p:nvPr/>
        </p:nvSpPr>
        <p:spPr>
          <a:xfrm>
            <a:off x="2914650" y="3008105"/>
            <a:ext cx="619125"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a:t>
            </a:r>
          </a:p>
        </p:txBody>
      </p:sp>
      <p:sp>
        <p:nvSpPr>
          <p:cNvPr id="27" name="文字方塊 26">
            <a:extLst>
              <a:ext uri="{FF2B5EF4-FFF2-40B4-BE49-F238E27FC236}">
                <a16:creationId xmlns:a16="http://schemas.microsoft.com/office/drawing/2014/main" id="{D8E4711D-87AF-470A-BBED-94B15092AB34}"/>
              </a:ext>
            </a:extLst>
          </p:cNvPr>
          <p:cNvSpPr txBox="1"/>
          <p:nvPr/>
        </p:nvSpPr>
        <p:spPr>
          <a:xfrm>
            <a:off x="3890962" y="3918487"/>
            <a:ext cx="619125"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a:t>
            </a:r>
          </a:p>
        </p:txBody>
      </p:sp>
      <p:sp>
        <p:nvSpPr>
          <p:cNvPr id="28" name="文字方塊 27">
            <a:extLst>
              <a:ext uri="{FF2B5EF4-FFF2-40B4-BE49-F238E27FC236}">
                <a16:creationId xmlns:a16="http://schemas.microsoft.com/office/drawing/2014/main" id="{212757EC-D568-4125-A460-FDCF64DC887A}"/>
              </a:ext>
            </a:extLst>
          </p:cNvPr>
          <p:cNvSpPr txBox="1"/>
          <p:nvPr/>
        </p:nvSpPr>
        <p:spPr>
          <a:xfrm>
            <a:off x="4819648" y="3319512"/>
            <a:ext cx="619125"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a:t>
            </a:r>
          </a:p>
        </p:txBody>
      </p:sp>
      <p:sp>
        <p:nvSpPr>
          <p:cNvPr id="29" name="文字方塊 28">
            <a:extLst>
              <a:ext uri="{FF2B5EF4-FFF2-40B4-BE49-F238E27FC236}">
                <a16:creationId xmlns:a16="http://schemas.microsoft.com/office/drawing/2014/main" id="{C302A381-038A-42EE-A090-1B1F3AB148B2}"/>
              </a:ext>
            </a:extLst>
          </p:cNvPr>
          <p:cNvSpPr txBox="1"/>
          <p:nvPr/>
        </p:nvSpPr>
        <p:spPr>
          <a:xfrm>
            <a:off x="2938462" y="4694973"/>
            <a:ext cx="619125"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a:t>
            </a:r>
          </a:p>
        </p:txBody>
      </p:sp>
      <p:sp>
        <p:nvSpPr>
          <p:cNvPr id="30" name="文字方塊 29">
            <a:extLst>
              <a:ext uri="{FF2B5EF4-FFF2-40B4-BE49-F238E27FC236}">
                <a16:creationId xmlns:a16="http://schemas.microsoft.com/office/drawing/2014/main" id="{49A975C4-BE7A-4D63-8AB0-5EA9E05B005E}"/>
              </a:ext>
            </a:extLst>
          </p:cNvPr>
          <p:cNvSpPr txBox="1"/>
          <p:nvPr/>
        </p:nvSpPr>
        <p:spPr>
          <a:xfrm>
            <a:off x="4764293" y="5464414"/>
            <a:ext cx="619125" cy="769441"/>
          </a:xfrm>
          <a:prstGeom prst="rect">
            <a:avLst/>
          </a:prstGeom>
          <a:noFill/>
        </p:spPr>
        <p:txBody>
          <a:bodyPr wrap="square" rtlCol="0">
            <a:spAutoFit/>
          </a:bodyPr>
          <a:lstStyle/>
          <a:p>
            <a:r>
              <a:rPr lang="zh-TW" altLang="en-US" sz="4400" b="1" dirty="0">
                <a:latin typeface="微軟正黑體" panose="020B0604030504040204" pitchFamily="34" charset="-120"/>
                <a:ea typeface="微軟正黑體" panose="020B0604030504040204" pitchFamily="34" charset="-120"/>
              </a:rPr>
              <a:t>？</a:t>
            </a:r>
          </a:p>
        </p:txBody>
      </p:sp>
      <p:sp>
        <p:nvSpPr>
          <p:cNvPr id="31" name="橢圓 30">
            <a:extLst>
              <a:ext uri="{FF2B5EF4-FFF2-40B4-BE49-F238E27FC236}">
                <a16:creationId xmlns:a16="http://schemas.microsoft.com/office/drawing/2014/main" id="{00C0242D-3F4E-479A-BDEF-E0A16E54215D}"/>
              </a:ext>
            </a:extLst>
          </p:cNvPr>
          <p:cNvSpPr/>
          <p:nvPr/>
        </p:nvSpPr>
        <p:spPr>
          <a:xfrm>
            <a:off x="7170506" y="3678626"/>
            <a:ext cx="352425" cy="333377"/>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ABB7245C-A3C7-43FE-A17C-C404153BF87D}"/>
              </a:ext>
            </a:extLst>
          </p:cNvPr>
          <p:cNvSpPr txBox="1"/>
          <p:nvPr/>
        </p:nvSpPr>
        <p:spPr>
          <a:xfrm>
            <a:off x="3477766" y="1694499"/>
            <a:ext cx="5226936"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[MIT</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醫療級</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三層</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防護</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口罩</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久筑</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E6E4B93-F7BD-47CA-882C-F765CF1D7912}"/>
              </a:ext>
            </a:extLst>
          </p:cNvPr>
          <p:cNvSpPr txBox="1"/>
          <p:nvPr/>
        </p:nvSpPr>
        <p:spPr>
          <a:xfrm>
            <a:off x="3478262" y="1698977"/>
            <a:ext cx="5226936"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a:t>
            </a:r>
            <a:r>
              <a:rPr lang="en-US" altLang="zh-TW"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sym typeface="Marlett" pitchFamily="2" charset="2"/>
              </a:rPr>
              <a:t></a:t>
            </a:r>
            <a:endParaRPr lang="zh-TW" altLang="en-US" dirty="0">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BB713B81-B627-487D-9059-03BDEA6AB583}"/>
              </a:ext>
            </a:extLst>
          </p:cNvPr>
          <p:cNvSpPr txBox="1"/>
          <p:nvPr/>
        </p:nvSpPr>
        <p:spPr>
          <a:xfrm>
            <a:off x="9958602" y="1600741"/>
            <a:ext cx="1884235" cy="369332"/>
          </a:xfrm>
          <a:prstGeom prst="rect">
            <a:avLst/>
          </a:prstGeom>
          <a:solidFill>
            <a:srgbClr val="FBE5D6"/>
          </a:solid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修正</a:t>
            </a:r>
            <a:r>
              <a:rPr lang="en-US" altLang="zh-TW" b="1" dirty="0">
                <a:latin typeface="微軟正黑體" panose="020B0604030504040204" pitchFamily="34" charset="-120"/>
                <a:ea typeface="微軟正黑體" panose="020B0604030504040204" pitchFamily="34" charset="-120"/>
              </a:rPr>
              <a:t>40%</a:t>
            </a:r>
            <a:r>
              <a:rPr lang="zh-TW" altLang="en-US" b="1" dirty="0">
                <a:latin typeface="微軟正黑體" panose="020B0604030504040204" pitchFamily="34" charset="-120"/>
                <a:ea typeface="微軟正黑體" panose="020B0604030504040204" pitchFamily="34" charset="-120"/>
              </a:rPr>
              <a:t>資料</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34951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2539 0.01365 L 0.05899 -0.04051 L 0.09102 -0.08496 L 0.13789 -0.1294 L 0.18555 -0.15301 L 0.22618 -0.15579 L 0.25352 -0.1544 L 0.28243 -0.14746 L 0.30664 -0.13774 L 0.34493 -0.10857 L 0.37149 -0.0544 L 0.37227 -0.00857 L 0.37071 -0.08357 L 0.37383 -0.00301 L 0.37149 -0.08912 L 0.33789 0.07199 L 0.33789 0.02338 L 0.33868 0.0706 " pathEditMode="fixed" ptsTypes="AAAAAAAAAAAAAAAAAA">
                                      <p:cBhvr>
                                        <p:cTn id="6" dur="3250" fill="hold"/>
                                        <p:tgtEl>
                                          <p:spTgt spid="26"/>
                                        </p:tgtEl>
                                        <p:attrNameLst>
                                          <p:attrName>ppt_x</p:attrName>
                                          <p:attrName>ppt_y</p:attrName>
                                        </p:attrNameLst>
                                      </p:cBhvr>
                                    </p:animMotion>
                                  </p:childTnLst>
                                </p:cTn>
                              </p:par>
                            </p:childTnLst>
                          </p:cTn>
                        </p:par>
                        <p:par>
                          <p:cTn id="7" fill="hold">
                            <p:stCondLst>
                              <p:cond delay="3250"/>
                            </p:stCondLst>
                            <p:childTnLst>
                              <p:par>
                                <p:cTn id="8" presetID="10" presetClass="exit" presetSubtype="0" fill="hold" grpId="1" nodeType="after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par>
                          <p:cTn id="11" fill="hold">
                            <p:stCondLst>
                              <p:cond delay="37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1" grpId="0" animBg="1"/>
      <p:bldP spid="35" grpId="0"/>
      <p:bldP spid="8" grpId="0"/>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銷 售 預 測</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402891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2"/>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3"/>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4"/>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5"/>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5"/>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5"/>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0">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586237" y="4049000"/>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12011" y="3244632"/>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0006B4EF-FFA7-450D-B100-A4A7055D5FCC}"/>
              </a:ext>
            </a:extLst>
          </p:cNvPr>
          <p:cNvSpPr/>
          <p:nvPr/>
        </p:nvSpPr>
        <p:spPr>
          <a:xfrm>
            <a:off x="4718151" y="2277154"/>
            <a:ext cx="3947678" cy="3637085"/>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5DC54429-A706-471C-82F8-1778F46DE423}"/>
              </a:ext>
            </a:extLst>
          </p:cNvPr>
          <p:cNvSpPr/>
          <p:nvPr/>
        </p:nvSpPr>
        <p:spPr>
          <a:xfrm>
            <a:off x="510568" y="1274198"/>
            <a:ext cx="4030849" cy="2873185"/>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42644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4" name="矩形 3">
            <a:extLst>
              <a:ext uri="{FF2B5EF4-FFF2-40B4-BE49-F238E27FC236}">
                <a16:creationId xmlns:a16="http://schemas.microsoft.com/office/drawing/2014/main" id="{5E596BB5-77B2-4AB3-8422-D8B1BB672768}"/>
              </a:ext>
            </a:extLst>
          </p:cNvPr>
          <p:cNvSpPr/>
          <p:nvPr/>
        </p:nvSpPr>
        <p:spPr>
          <a:xfrm>
            <a:off x="1532064" y="1474257"/>
            <a:ext cx="1107996" cy="369332"/>
          </a:xfrm>
          <a:prstGeom prst="rect">
            <a:avLst/>
          </a:prstGeom>
        </p:spPr>
        <p:txBody>
          <a:bodyPr wrap="none">
            <a:spAutoFit/>
          </a:bodyPr>
          <a:lstStyle/>
          <a:p>
            <a:r>
              <a:rPr lang="zh-TW" altLang="en-US" dirty="0"/>
              <a:t>特徵工程</a:t>
            </a:r>
          </a:p>
        </p:txBody>
      </p:sp>
      <p:pic>
        <p:nvPicPr>
          <p:cNvPr id="7" name="內容版面配置區 7">
            <a:extLst>
              <a:ext uri="{FF2B5EF4-FFF2-40B4-BE49-F238E27FC236}">
                <a16:creationId xmlns:a16="http://schemas.microsoft.com/office/drawing/2014/main" id="{C63FDF35-558B-4863-B403-D146514E1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906" y="1595539"/>
            <a:ext cx="1260780" cy="1260780"/>
          </a:xfrm>
          <a:prstGeom prst="rect">
            <a:avLst/>
          </a:prstGeom>
        </p:spPr>
      </p:pic>
      <p:pic>
        <p:nvPicPr>
          <p:cNvPr id="8" name="圖形 7">
            <a:extLst>
              <a:ext uri="{FF2B5EF4-FFF2-40B4-BE49-F238E27FC236}">
                <a16:creationId xmlns:a16="http://schemas.microsoft.com/office/drawing/2014/main" id="{CCAC9F78-EFE8-4EE7-88DA-DED872603B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352" y="2761170"/>
            <a:ext cx="1650854" cy="1650852"/>
          </a:xfrm>
          <a:prstGeom prst="rect">
            <a:avLst/>
          </a:prstGeom>
        </p:spPr>
      </p:pic>
      <p:pic>
        <p:nvPicPr>
          <p:cNvPr id="10" name="圖形 9">
            <a:extLst>
              <a:ext uri="{FF2B5EF4-FFF2-40B4-BE49-F238E27FC236}">
                <a16:creationId xmlns:a16="http://schemas.microsoft.com/office/drawing/2014/main" id="{3678E4DE-85E9-4EC7-A1FC-E5EF8C3D5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3640" y="2937944"/>
            <a:ext cx="1133134" cy="1133134"/>
          </a:xfrm>
          <a:prstGeom prst="rect">
            <a:avLst/>
          </a:prstGeom>
        </p:spPr>
      </p:pic>
      <p:pic>
        <p:nvPicPr>
          <p:cNvPr id="11" name="圖形 10">
            <a:extLst>
              <a:ext uri="{FF2B5EF4-FFF2-40B4-BE49-F238E27FC236}">
                <a16:creationId xmlns:a16="http://schemas.microsoft.com/office/drawing/2014/main" id="{757022B7-7452-4DCD-9AE9-18616B388C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2991" y="2539223"/>
            <a:ext cx="1930576" cy="1930576"/>
          </a:xfrm>
          <a:prstGeom prst="rect">
            <a:avLst/>
          </a:prstGeom>
        </p:spPr>
      </p:pic>
      <p:pic>
        <p:nvPicPr>
          <p:cNvPr id="12" name="內容版面配置區 7">
            <a:extLst>
              <a:ext uri="{FF2B5EF4-FFF2-40B4-BE49-F238E27FC236}">
                <a16:creationId xmlns:a16="http://schemas.microsoft.com/office/drawing/2014/main" id="{5E926615-DF90-46DA-9AFD-848825F88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836" y="2810298"/>
            <a:ext cx="1260780" cy="1260780"/>
          </a:xfrm>
          <a:prstGeom prst="rect">
            <a:avLst/>
          </a:prstGeom>
        </p:spPr>
      </p:pic>
      <p:pic>
        <p:nvPicPr>
          <p:cNvPr id="13" name="內容版面配置區 7">
            <a:extLst>
              <a:ext uri="{FF2B5EF4-FFF2-40B4-BE49-F238E27FC236}">
                <a16:creationId xmlns:a16="http://schemas.microsoft.com/office/drawing/2014/main" id="{835CFFF7-D2AD-473A-9960-503465D67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6650" y="4086733"/>
            <a:ext cx="1260780" cy="1260780"/>
          </a:xfrm>
          <a:prstGeom prst="rect">
            <a:avLst/>
          </a:prstGeom>
        </p:spPr>
      </p:pic>
      <p:pic>
        <p:nvPicPr>
          <p:cNvPr id="14" name="內容版面配置區 7">
            <a:extLst>
              <a:ext uri="{FF2B5EF4-FFF2-40B4-BE49-F238E27FC236}">
                <a16:creationId xmlns:a16="http://schemas.microsoft.com/office/drawing/2014/main" id="{090BA1AD-39D3-4234-85B4-AA4999E87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022" y="1595539"/>
            <a:ext cx="1260780" cy="1260780"/>
          </a:xfrm>
          <a:prstGeom prst="rect">
            <a:avLst/>
          </a:prstGeom>
        </p:spPr>
      </p:pic>
      <p:pic>
        <p:nvPicPr>
          <p:cNvPr id="15" name="內容版面配置區 7">
            <a:extLst>
              <a:ext uri="{FF2B5EF4-FFF2-40B4-BE49-F238E27FC236}">
                <a16:creationId xmlns:a16="http://schemas.microsoft.com/office/drawing/2014/main" id="{AB785426-71E5-4060-ABC7-5D93AED4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596" y="4086733"/>
            <a:ext cx="1260780" cy="1260780"/>
          </a:xfrm>
          <a:prstGeom prst="rect">
            <a:avLst/>
          </a:prstGeom>
        </p:spPr>
      </p:pic>
      <p:pic>
        <p:nvPicPr>
          <p:cNvPr id="16" name="圖形 15">
            <a:extLst>
              <a:ext uri="{FF2B5EF4-FFF2-40B4-BE49-F238E27FC236}">
                <a16:creationId xmlns:a16="http://schemas.microsoft.com/office/drawing/2014/main" id="{D0F65BF0-74D5-49C1-8DC4-EC3065D202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6770032" y="2726332"/>
            <a:ext cx="1650320" cy="1650320"/>
          </a:xfrm>
          <a:prstGeom prst="rect">
            <a:avLst/>
          </a:prstGeom>
        </p:spPr>
      </p:pic>
    </p:spTree>
    <p:extLst>
      <p:ext uri="{BB962C8B-B14F-4D97-AF65-F5344CB8AC3E}">
        <p14:creationId xmlns:p14="http://schemas.microsoft.com/office/powerpoint/2010/main" val="36589560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grpSp>
        <p:nvGrpSpPr>
          <p:cNvPr id="31" name="群組 30">
            <a:extLst>
              <a:ext uri="{FF2B5EF4-FFF2-40B4-BE49-F238E27FC236}">
                <a16:creationId xmlns:a16="http://schemas.microsoft.com/office/drawing/2014/main" id="{52ABA9ED-7AE5-4769-B48E-C522AEEC4484}"/>
              </a:ext>
            </a:extLst>
          </p:cNvPr>
          <p:cNvGrpSpPr/>
          <p:nvPr/>
        </p:nvGrpSpPr>
        <p:grpSpPr>
          <a:xfrm>
            <a:off x="611016" y="2170064"/>
            <a:ext cx="10969967" cy="2905889"/>
            <a:chOff x="489394" y="1054328"/>
            <a:chExt cx="10969967" cy="2905889"/>
          </a:xfrm>
        </p:grpSpPr>
        <p:sp>
          <p:nvSpPr>
            <p:cNvPr id="4" name="文字方塊 3">
              <a:extLst>
                <a:ext uri="{FF2B5EF4-FFF2-40B4-BE49-F238E27FC236}">
                  <a16:creationId xmlns:a16="http://schemas.microsoft.com/office/drawing/2014/main" id="{21360F1E-DD14-49EF-A313-AEEB12308D64}"/>
                </a:ext>
              </a:extLst>
            </p:cNvPr>
            <p:cNvSpPr txBox="1"/>
            <p:nvPr/>
          </p:nvSpPr>
          <p:spPr>
            <a:xfrm>
              <a:off x="1054550" y="1054328"/>
              <a:ext cx="7231310" cy="369332"/>
            </a:xfrm>
            <a:prstGeom prst="rect">
              <a:avLst/>
            </a:prstGeom>
            <a:noFill/>
          </p:spPr>
          <p:txBody>
            <a:bodyPr wrap="square" rtlCol="0">
              <a:spAutoFit/>
            </a:bodyPr>
            <a:lstStyle/>
            <a:p>
              <a:endParaRPr lang="en-US" altLang="zh-TW" dirty="0"/>
            </a:p>
          </p:txBody>
        </p:sp>
        <p:pic>
          <p:nvPicPr>
            <p:cNvPr id="7" name="圖片 6">
              <a:extLst>
                <a:ext uri="{FF2B5EF4-FFF2-40B4-BE49-F238E27FC236}">
                  <a16:creationId xmlns:a16="http://schemas.microsoft.com/office/drawing/2014/main" id="{DBD2C397-C89B-4C55-8623-C9F08DCE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66" y="1950588"/>
              <a:ext cx="1274428" cy="1274428"/>
            </a:xfrm>
            <a:prstGeom prst="rect">
              <a:avLst/>
            </a:prstGeom>
          </p:spPr>
        </p:pic>
        <p:pic>
          <p:nvPicPr>
            <p:cNvPr id="8" name="圖形 7">
              <a:extLst>
                <a:ext uri="{FF2B5EF4-FFF2-40B4-BE49-F238E27FC236}">
                  <a16:creationId xmlns:a16="http://schemas.microsoft.com/office/drawing/2014/main" id="{F1C01490-A12B-40B9-ADED-CCF17D35EE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9751" y="2032001"/>
              <a:ext cx="1236444" cy="1236444"/>
            </a:xfrm>
            <a:prstGeom prst="rect">
              <a:avLst/>
            </a:prstGeom>
          </p:spPr>
        </p:pic>
        <p:pic>
          <p:nvPicPr>
            <p:cNvPr id="11" name="圖形 10">
              <a:extLst>
                <a:ext uri="{FF2B5EF4-FFF2-40B4-BE49-F238E27FC236}">
                  <a16:creationId xmlns:a16="http://schemas.microsoft.com/office/drawing/2014/main" id="{8D1F934D-609D-4AC4-846E-14FDEC5BD6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5563" y="2076832"/>
              <a:ext cx="1188624" cy="1188624"/>
            </a:xfrm>
            <a:prstGeom prst="rect">
              <a:avLst/>
            </a:prstGeom>
          </p:spPr>
        </p:pic>
        <p:pic>
          <p:nvPicPr>
            <p:cNvPr id="13" name="圖形 12">
              <a:extLst>
                <a:ext uri="{FF2B5EF4-FFF2-40B4-BE49-F238E27FC236}">
                  <a16:creationId xmlns:a16="http://schemas.microsoft.com/office/drawing/2014/main" id="{E7D022A3-0225-4506-ACC9-359A0549CC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09338" y="2076832"/>
              <a:ext cx="1237058" cy="1237054"/>
            </a:xfrm>
            <a:prstGeom prst="rect">
              <a:avLst/>
            </a:prstGeom>
          </p:spPr>
        </p:pic>
        <p:pic>
          <p:nvPicPr>
            <p:cNvPr id="15" name="圖片 14">
              <a:extLst>
                <a:ext uri="{FF2B5EF4-FFF2-40B4-BE49-F238E27FC236}">
                  <a16:creationId xmlns:a16="http://schemas.microsoft.com/office/drawing/2014/main" id="{D410B3A0-5B76-45F9-BE0F-B20B7D9D19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8920" y="1978663"/>
              <a:ext cx="1343122" cy="1343120"/>
            </a:xfrm>
            <a:prstGeom prst="rect">
              <a:avLst/>
            </a:prstGeom>
          </p:spPr>
        </p:pic>
        <p:pic>
          <p:nvPicPr>
            <p:cNvPr id="17" name="圖片 16">
              <a:extLst>
                <a:ext uri="{FF2B5EF4-FFF2-40B4-BE49-F238E27FC236}">
                  <a16:creationId xmlns:a16="http://schemas.microsoft.com/office/drawing/2014/main" id="{2870DCC8-6324-487D-AEBB-45DDEAB57E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6361" y="1823724"/>
              <a:ext cx="1653000" cy="1652998"/>
            </a:xfrm>
            <a:prstGeom prst="rect">
              <a:avLst/>
            </a:prstGeom>
          </p:spPr>
        </p:pic>
        <p:sp>
          <p:nvSpPr>
            <p:cNvPr id="34" name="文字方塊 33">
              <a:extLst>
                <a:ext uri="{FF2B5EF4-FFF2-40B4-BE49-F238E27FC236}">
                  <a16:creationId xmlns:a16="http://schemas.microsoft.com/office/drawing/2014/main" id="{1AFC82BF-43E3-479F-B6F7-1B0E58C8582B}"/>
                </a:ext>
              </a:extLst>
            </p:cNvPr>
            <p:cNvSpPr txBox="1"/>
            <p:nvPr/>
          </p:nvSpPr>
          <p:spPr>
            <a:xfrm>
              <a:off x="489394" y="1190502"/>
              <a:ext cx="1612900" cy="369332"/>
            </a:xfrm>
            <a:prstGeom prst="rect">
              <a:avLst/>
            </a:prstGeom>
            <a:noFill/>
          </p:spPr>
          <p:txBody>
            <a:bodyPr wrap="square" rtlCol="0">
              <a:spAutoFit/>
            </a:bodyPr>
            <a:lstStyle/>
            <a:p>
              <a:r>
                <a:rPr lang="zh-TW" altLang="en-US" dirty="0"/>
                <a:t>原始資料</a:t>
              </a:r>
            </a:p>
          </p:txBody>
        </p:sp>
        <p:sp>
          <p:nvSpPr>
            <p:cNvPr id="6" name="文字方塊 5">
              <a:extLst>
                <a:ext uri="{FF2B5EF4-FFF2-40B4-BE49-F238E27FC236}">
                  <a16:creationId xmlns:a16="http://schemas.microsoft.com/office/drawing/2014/main" id="{ED3765FE-147E-405F-9936-934A42FA20BB}"/>
                </a:ext>
              </a:extLst>
            </p:cNvPr>
            <p:cNvSpPr txBox="1"/>
            <p:nvPr/>
          </p:nvSpPr>
          <p:spPr>
            <a:xfrm>
              <a:off x="1054550" y="3313886"/>
              <a:ext cx="821059" cy="646331"/>
            </a:xfrm>
            <a:prstGeom prst="rect">
              <a:avLst/>
            </a:prstGeom>
            <a:noFill/>
          </p:spPr>
          <p:txBody>
            <a:bodyPr wrap="none" rtlCol="0">
              <a:spAutoFit/>
            </a:bodyPr>
            <a:lstStyle/>
            <a:p>
              <a:r>
                <a:rPr lang="zh-TW" altLang="en-US" dirty="0"/>
                <a:t>商品</a:t>
              </a:r>
              <a:r>
                <a:rPr lang="en-US" altLang="zh-TW" dirty="0"/>
                <a:t>id</a:t>
              </a:r>
            </a:p>
            <a:p>
              <a:endParaRPr lang="zh-TW" altLang="en-US" dirty="0"/>
            </a:p>
          </p:txBody>
        </p:sp>
        <p:sp>
          <p:nvSpPr>
            <p:cNvPr id="10" name="文字方塊 9">
              <a:extLst>
                <a:ext uri="{FF2B5EF4-FFF2-40B4-BE49-F238E27FC236}">
                  <a16:creationId xmlns:a16="http://schemas.microsoft.com/office/drawing/2014/main" id="{B177F876-0FAE-4300-808A-1CCB867A4126}"/>
                </a:ext>
              </a:extLst>
            </p:cNvPr>
            <p:cNvSpPr txBox="1"/>
            <p:nvPr/>
          </p:nvSpPr>
          <p:spPr>
            <a:xfrm>
              <a:off x="2825760" y="3292056"/>
              <a:ext cx="1236444" cy="369332"/>
            </a:xfrm>
            <a:prstGeom prst="rect">
              <a:avLst/>
            </a:prstGeom>
            <a:noFill/>
          </p:spPr>
          <p:txBody>
            <a:bodyPr wrap="square" rtlCol="0">
              <a:spAutoFit/>
            </a:bodyPr>
            <a:lstStyle/>
            <a:p>
              <a:r>
                <a:rPr lang="zh-TW" altLang="en-US" dirty="0"/>
                <a:t>廠商</a:t>
              </a:r>
              <a:r>
                <a:rPr lang="en-US" altLang="zh-TW" dirty="0"/>
                <a:t>id</a:t>
              </a:r>
              <a:endParaRPr lang="zh-TW" altLang="en-US" dirty="0"/>
            </a:p>
          </p:txBody>
        </p:sp>
        <p:sp>
          <p:nvSpPr>
            <p:cNvPr id="12" name="文字方塊 11">
              <a:extLst>
                <a:ext uri="{FF2B5EF4-FFF2-40B4-BE49-F238E27FC236}">
                  <a16:creationId xmlns:a16="http://schemas.microsoft.com/office/drawing/2014/main" id="{180943F6-4E5C-4831-84F5-DF4A5D6C5C7E}"/>
                </a:ext>
              </a:extLst>
            </p:cNvPr>
            <p:cNvSpPr txBox="1"/>
            <p:nvPr/>
          </p:nvSpPr>
          <p:spPr>
            <a:xfrm>
              <a:off x="3935623" y="3357070"/>
              <a:ext cx="2288503" cy="369332"/>
            </a:xfrm>
            <a:prstGeom prst="rect">
              <a:avLst/>
            </a:prstGeom>
            <a:noFill/>
          </p:spPr>
          <p:txBody>
            <a:bodyPr wrap="square" rtlCol="0">
              <a:spAutoFit/>
            </a:bodyPr>
            <a:lstStyle/>
            <a:p>
              <a:r>
                <a:rPr lang="zh-TW" altLang="en-US" dirty="0"/>
                <a:t>檔次開始、結束時間</a:t>
              </a:r>
            </a:p>
          </p:txBody>
        </p:sp>
        <p:sp>
          <p:nvSpPr>
            <p:cNvPr id="14" name="文字方塊 13">
              <a:extLst>
                <a:ext uri="{FF2B5EF4-FFF2-40B4-BE49-F238E27FC236}">
                  <a16:creationId xmlns:a16="http://schemas.microsoft.com/office/drawing/2014/main" id="{01EE2247-EAD1-48CD-A569-2FF78FABA613}"/>
                </a:ext>
              </a:extLst>
            </p:cNvPr>
            <p:cNvSpPr txBox="1"/>
            <p:nvPr/>
          </p:nvSpPr>
          <p:spPr>
            <a:xfrm>
              <a:off x="6264840" y="3407075"/>
              <a:ext cx="2138298" cy="369332"/>
            </a:xfrm>
            <a:prstGeom prst="rect">
              <a:avLst/>
            </a:prstGeom>
            <a:noFill/>
          </p:spPr>
          <p:txBody>
            <a:bodyPr wrap="square" rtlCol="0">
              <a:spAutoFit/>
            </a:bodyPr>
            <a:lstStyle/>
            <a:p>
              <a:r>
                <a:rPr lang="zh-TW" altLang="en-US" dirty="0"/>
                <a:t>原價、售價</a:t>
              </a:r>
            </a:p>
          </p:txBody>
        </p:sp>
        <p:sp>
          <p:nvSpPr>
            <p:cNvPr id="16" name="文字方塊 15">
              <a:extLst>
                <a:ext uri="{FF2B5EF4-FFF2-40B4-BE49-F238E27FC236}">
                  <a16:creationId xmlns:a16="http://schemas.microsoft.com/office/drawing/2014/main" id="{1F3F8E50-5B11-47E2-9F0B-AA8FCEA67F0B}"/>
                </a:ext>
              </a:extLst>
            </p:cNvPr>
            <p:cNvSpPr txBox="1"/>
            <p:nvPr/>
          </p:nvSpPr>
          <p:spPr>
            <a:xfrm>
              <a:off x="8128049" y="3407075"/>
              <a:ext cx="1343121" cy="369332"/>
            </a:xfrm>
            <a:prstGeom prst="rect">
              <a:avLst/>
            </a:prstGeom>
            <a:noFill/>
          </p:spPr>
          <p:txBody>
            <a:bodyPr wrap="square" rtlCol="0">
              <a:spAutoFit/>
            </a:bodyPr>
            <a:lstStyle/>
            <a:p>
              <a:r>
                <a:rPr lang="zh-TW" altLang="en-US" dirty="0"/>
                <a:t>商品分類</a:t>
              </a:r>
            </a:p>
          </p:txBody>
        </p:sp>
        <p:sp>
          <p:nvSpPr>
            <p:cNvPr id="19" name="文字方塊 18">
              <a:extLst>
                <a:ext uri="{FF2B5EF4-FFF2-40B4-BE49-F238E27FC236}">
                  <a16:creationId xmlns:a16="http://schemas.microsoft.com/office/drawing/2014/main" id="{7869EA41-AF51-4382-A031-5612411281BB}"/>
                </a:ext>
              </a:extLst>
            </p:cNvPr>
            <p:cNvSpPr txBox="1"/>
            <p:nvPr/>
          </p:nvSpPr>
          <p:spPr>
            <a:xfrm>
              <a:off x="9998259" y="3407075"/>
              <a:ext cx="1336120" cy="369332"/>
            </a:xfrm>
            <a:prstGeom prst="rect">
              <a:avLst/>
            </a:prstGeom>
            <a:noFill/>
          </p:spPr>
          <p:txBody>
            <a:bodyPr wrap="square" rtlCol="0">
              <a:spAutoFit/>
            </a:bodyPr>
            <a:lstStyle/>
            <a:p>
              <a:r>
                <a:rPr lang="zh-TW" altLang="en-US" dirty="0"/>
                <a:t>超商取貨</a:t>
              </a:r>
            </a:p>
          </p:txBody>
        </p:sp>
      </p:grpSp>
    </p:spTree>
    <p:extLst>
      <p:ext uri="{BB962C8B-B14F-4D97-AF65-F5344CB8AC3E}">
        <p14:creationId xmlns:p14="http://schemas.microsoft.com/office/powerpoint/2010/main" val="33644421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34" name="文字方塊 33">
            <a:extLst>
              <a:ext uri="{FF2B5EF4-FFF2-40B4-BE49-F238E27FC236}">
                <a16:creationId xmlns:a16="http://schemas.microsoft.com/office/drawing/2014/main" id="{1AFC82BF-43E3-479F-B6F7-1B0E58C8582B}"/>
              </a:ext>
            </a:extLst>
          </p:cNvPr>
          <p:cNvSpPr txBox="1"/>
          <p:nvPr/>
        </p:nvSpPr>
        <p:spPr>
          <a:xfrm>
            <a:off x="485727" y="1612309"/>
            <a:ext cx="1612900" cy="369332"/>
          </a:xfrm>
          <a:prstGeom prst="rect">
            <a:avLst/>
          </a:prstGeom>
          <a:noFill/>
        </p:spPr>
        <p:txBody>
          <a:bodyPr wrap="square" rtlCol="0">
            <a:spAutoFit/>
          </a:bodyPr>
          <a:lstStyle/>
          <a:p>
            <a:r>
              <a:rPr lang="zh-TW" altLang="en-US" dirty="0"/>
              <a:t>原始資料</a:t>
            </a:r>
          </a:p>
        </p:txBody>
      </p:sp>
      <p:grpSp>
        <p:nvGrpSpPr>
          <p:cNvPr id="31" name="群組 30">
            <a:extLst>
              <a:ext uri="{FF2B5EF4-FFF2-40B4-BE49-F238E27FC236}">
                <a16:creationId xmlns:a16="http://schemas.microsoft.com/office/drawing/2014/main" id="{8322B72C-E1E0-4D2F-A3B8-E148FD05C688}"/>
              </a:ext>
            </a:extLst>
          </p:cNvPr>
          <p:cNvGrpSpPr/>
          <p:nvPr/>
        </p:nvGrpSpPr>
        <p:grpSpPr>
          <a:xfrm>
            <a:off x="715801" y="2424010"/>
            <a:ext cx="10760398" cy="2756266"/>
            <a:chOff x="791242" y="3791415"/>
            <a:chExt cx="10760398" cy="2756266"/>
          </a:xfrm>
        </p:grpSpPr>
        <p:sp>
          <p:nvSpPr>
            <p:cNvPr id="18" name="文字方塊 17">
              <a:extLst>
                <a:ext uri="{FF2B5EF4-FFF2-40B4-BE49-F238E27FC236}">
                  <a16:creationId xmlns:a16="http://schemas.microsoft.com/office/drawing/2014/main" id="{2FEF8990-43BD-47A7-A5CC-1DDB52F635EF}"/>
                </a:ext>
              </a:extLst>
            </p:cNvPr>
            <p:cNvSpPr txBox="1"/>
            <p:nvPr/>
          </p:nvSpPr>
          <p:spPr>
            <a:xfrm>
              <a:off x="1006678" y="3791415"/>
              <a:ext cx="2852256" cy="369332"/>
            </a:xfrm>
            <a:prstGeom prst="rect">
              <a:avLst/>
            </a:prstGeom>
            <a:noFill/>
          </p:spPr>
          <p:txBody>
            <a:bodyPr wrap="square" rtlCol="0">
              <a:spAutoFit/>
            </a:bodyPr>
            <a:lstStyle/>
            <a:p>
              <a:r>
                <a:rPr lang="en-US" altLang="zh-TW" dirty="0"/>
                <a:t>*order </a:t>
              </a:r>
              <a:r>
                <a:rPr lang="zh-TW" altLang="en-US" dirty="0"/>
                <a:t>訂單紀錄列表：</a:t>
              </a:r>
            </a:p>
          </p:txBody>
        </p:sp>
        <p:pic>
          <p:nvPicPr>
            <p:cNvPr id="20" name="圖片 19">
              <a:extLst>
                <a:ext uri="{FF2B5EF4-FFF2-40B4-BE49-F238E27FC236}">
                  <a16:creationId xmlns:a16="http://schemas.microsoft.com/office/drawing/2014/main" id="{06CEEEB1-0FEB-43AE-8412-309E96E1C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242" y="4519789"/>
              <a:ext cx="1152752" cy="1152752"/>
            </a:xfrm>
            <a:prstGeom prst="rect">
              <a:avLst/>
            </a:prstGeom>
          </p:spPr>
        </p:pic>
        <p:pic>
          <p:nvPicPr>
            <p:cNvPr id="21" name="圖形 20">
              <a:extLst>
                <a:ext uri="{FF2B5EF4-FFF2-40B4-BE49-F238E27FC236}">
                  <a16:creationId xmlns:a16="http://schemas.microsoft.com/office/drawing/2014/main" id="{74703F11-676F-4F51-826D-FD45EB32DD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844" y="4481809"/>
              <a:ext cx="1317880" cy="1317880"/>
            </a:xfrm>
            <a:prstGeom prst="rect">
              <a:avLst/>
            </a:prstGeom>
          </p:spPr>
        </p:pic>
        <p:pic>
          <p:nvPicPr>
            <p:cNvPr id="23" name="圖形 22">
              <a:extLst>
                <a:ext uri="{FF2B5EF4-FFF2-40B4-BE49-F238E27FC236}">
                  <a16:creationId xmlns:a16="http://schemas.microsoft.com/office/drawing/2014/main" id="{77878382-E9A4-404D-AF19-1BE193A9D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2061" y="4220475"/>
              <a:ext cx="1741302" cy="1741302"/>
            </a:xfrm>
            <a:prstGeom prst="rect">
              <a:avLst/>
            </a:prstGeom>
          </p:spPr>
        </p:pic>
        <p:pic>
          <p:nvPicPr>
            <p:cNvPr id="25" name="圖形 24">
              <a:extLst>
                <a:ext uri="{FF2B5EF4-FFF2-40B4-BE49-F238E27FC236}">
                  <a16:creationId xmlns:a16="http://schemas.microsoft.com/office/drawing/2014/main" id="{FDBAE175-F7FB-4A7C-90EB-151B3A9EAE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1661" y="4355195"/>
              <a:ext cx="1678762" cy="1678762"/>
            </a:xfrm>
            <a:prstGeom prst="rect">
              <a:avLst/>
            </a:prstGeom>
          </p:spPr>
        </p:pic>
        <p:pic>
          <p:nvPicPr>
            <p:cNvPr id="27" name="圖片 26">
              <a:extLst>
                <a:ext uri="{FF2B5EF4-FFF2-40B4-BE49-F238E27FC236}">
                  <a16:creationId xmlns:a16="http://schemas.microsoft.com/office/drawing/2014/main" id="{6E4C1E26-2E51-4286-AEC4-C3B7F48FE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9685" y="4231031"/>
              <a:ext cx="1625699" cy="1819435"/>
            </a:xfrm>
            <a:prstGeom prst="rect">
              <a:avLst/>
            </a:prstGeom>
          </p:spPr>
        </p:pic>
        <p:pic>
          <p:nvPicPr>
            <p:cNvPr id="33" name="圖片 32">
              <a:extLst>
                <a:ext uri="{FF2B5EF4-FFF2-40B4-BE49-F238E27FC236}">
                  <a16:creationId xmlns:a16="http://schemas.microsoft.com/office/drawing/2014/main" id="{CA05FBA4-FB71-4442-A7B0-B2C7982CAF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4082" y="4251187"/>
              <a:ext cx="1837558" cy="1837554"/>
            </a:xfrm>
            <a:prstGeom prst="rect">
              <a:avLst/>
            </a:prstGeom>
          </p:spPr>
        </p:pic>
        <p:sp>
          <p:nvSpPr>
            <p:cNvPr id="22" name="文字方塊 21">
              <a:extLst>
                <a:ext uri="{FF2B5EF4-FFF2-40B4-BE49-F238E27FC236}">
                  <a16:creationId xmlns:a16="http://schemas.microsoft.com/office/drawing/2014/main" id="{D71BADF7-DE3D-44F4-88DF-405D8CBFADB6}"/>
                </a:ext>
              </a:extLst>
            </p:cNvPr>
            <p:cNvSpPr txBox="1"/>
            <p:nvPr/>
          </p:nvSpPr>
          <p:spPr>
            <a:xfrm>
              <a:off x="816830" y="5842000"/>
              <a:ext cx="1416014" cy="369332"/>
            </a:xfrm>
            <a:prstGeom prst="rect">
              <a:avLst/>
            </a:prstGeom>
            <a:noFill/>
          </p:spPr>
          <p:txBody>
            <a:bodyPr wrap="square" rtlCol="0">
              <a:spAutoFit/>
            </a:bodyPr>
            <a:lstStyle/>
            <a:p>
              <a:r>
                <a:rPr lang="zh-TW" altLang="en-US" dirty="0"/>
                <a:t>訂單編號</a:t>
              </a:r>
            </a:p>
          </p:txBody>
        </p:sp>
        <p:sp>
          <p:nvSpPr>
            <p:cNvPr id="24" name="文字方塊 23">
              <a:extLst>
                <a:ext uri="{FF2B5EF4-FFF2-40B4-BE49-F238E27FC236}">
                  <a16:creationId xmlns:a16="http://schemas.microsoft.com/office/drawing/2014/main" id="{897249C5-16EC-4C98-9A6A-2A1DC374253A}"/>
                </a:ext>
              </a:extLst>
            </p:cNvPr>
            <p:cNvSpPr txBox="1"/>
            <p:nvPr/>
          </p:nvSpPr>
          <p:spPr>
            <a:xfrm>
              <a:off x="2381213" y="5904075"/>
              <a:ext cx="1554410" cy="369332"/>
            </a:xfrm>
            <a:prstGeom prst="rect">
              <a:avLst/>
            </a:prstGeom>
            <a:noFill/>
          </p:spPr>
          <p:txBody>
            <a:bodyPr wrap="square" rtlCol="0">
              <a:spAutoFit/>
            </a:bodyPr>
            <a:lstStyle/>
            <a:p>
              <a:r>
                <a:rPr lang="zh-TW" altLang="en-US" dirty="0"/>
                <a:t>廠商名稱</a:t>
              </a:r>
            </a:p>
          </p:txBody>
        </p:sp>
        <p:sp>
          <p:nvSpPr>
            <p:cNvPr id="26" name="文字方塊 25">
              <a:extLst>
                <a:ext uri="{FF2B5EF4-FFF2-40B4-BE49-F238E27FC236}">
                  <a16:creationId xmlns:a16="http://schemas.microsoft.com/office/drawing/2014/main" id="{9B1BACC8-0BB7-45E3-BD1A-5B7860A02314}"/>
                </a:ext>
              </a:extLst>
            </p:cNvPr>
            <p:cNvSpPr txBox="1"/>
            <p:nvPr/>
          </p:nvSpPr>
          <p:spPr>
            <a:xfrm>
              <a:off x="3978875" y="6178349"/>
              <a:ext cx="1563795" cy="369332"/>
            </a:xfrm>
            <a:prstGeom prst="rect">
              <a:avLst/>
            </a:prstGeom>
            <a:noFill/>
          </p:spPr>
          <p:txBody>
            <a:bodyPr wrap="square" rtlCol="0">
              <a:spAutoFit/>
            </a:bodyPr>
            <a:lstStyle/>
            <a:p>
              <a:r>
                <a:rPr lang="zh-TW" altLang="en-US" dirty="0"/>
                <a:t>訂單金額</a:t>
              </a:r>
            </a:p>
          </p:txBody>
        </p:sp>
        <p:sp>
          <p:nvSpPr>
            <p:cNvPr id="28" name="文字方塊 27">
              <a:extLst>
                <a:ext uri="{FF2B5EF4-FFF2-40B4-BE49-F238E27FC236}">
                  <a16:creationId xmlns:a16="http://schemas.microsoft.com/office/drawing/2014/main" id="{7CF1D334-38E3-4025-937B-951B74E8A3A5}"/>
                </a:ext>
              </a:extLst>
            </p:cNvPr>
            <p:cNvSpPr txBox="1"/>
            <p:nvPr/>
          </p:nvSpPr>
          <p:spPr>
            <a:xfrm>
              <a:off x="5854675" y="6158776"/>
              <a:ext cx="1730899" cy="369332"/>
            </a:xfrm>
            <a:prstGeom prst="rect">
              <a:avLst/>
            </a:prstGeom>
            <a:noFill/>
          </p:spPr>
          <p:txBody>
            <a:bodyPr wrap="square" rtlCol="0">
              <a:spAutoFit/>
            </a:bodyPr>
            <a:lstStyle/>
            <a:p>
              <a:r>
                <a:rPr lang="zh-TW" altLang="en-US" dirty="0"/>
                <a:t>是否退貨</a:t>
              </a:r>
            </a:p>
          </p:txBody>
        </p:sp>
        <p:sp>
          <p:nvSpPr>
            <p:cNvPr id="29" name="文字方塊 28">
              <a:extLst>
                <a:ext uri="{FF2B5EF4-FFF2-40B4-BE49-F238E27FC236}">
                  <a16:creationId xmlns:a16="http://schemas.microsoft.com/office/drawing/2014/main" id="{89E7F484-7031-49BB-B110-9D690991D74C}"/>
                </a:ext>
              </a:extLst>
            </p:cNvPr>
            <p:cNvSpPr txBox="1"/>
            <p:nvPr/>
          </p:nvSpPr>
          <p:spPr>
            <a:xfrm>
              <a:off x="7822922" y="6155914"/>
              <a:ext cx="1983439" cy="369332"/>
            </a:xfrm>
            <a:prstGeom prst="rect">
              <a:avLst/>
            </a:prstGeom>
            <a:noFill/>
          </p:spPr>
          <p:txBody>
            <a:bodyPr wrap="square" rtlCol="0">
              <a:spAutoFit/>
            </a:bodyPr>
            <a:lstStyle/>
            <a:p>
              <a:r>
                <a:rPr lang="zh-TW" altLang="en-US" dirty="0"/>
                <a:t>訂購日期</a:t>
              </a:r>
            </a:p>
          </p:txBody>
        </p:sp>
        <p:sp>
          <p:nvSpPr>
            <p:cNvPr id="30" name="文字方塊 29">
              <a:extLst>
                <a:ext uri="{FF2B5EF4-FFF2-40B4-BE49-F238E27FC236}">
                  <a16:creationId xmlns:a16="http://schemas.microsoft.com/office/drawing/2014/main" id="{3118A82B-3E8A-4225-8F2C-05582DB433E6}"/>
                </a:ext>
              </a:extLst>
            </p:cNvPr>
            <p:cNvSpPr txBox="1"/>
            <p:nvPr/>
          </p:nvSpPr>
          <p:spPr>
            <a:xfrm>
              <a:off x="9974150" y="6069916"/>
              <a:ext cx="1537985" cy="369332"/>
            </a:xfrm>
            <a:prstGeom prst="rect">
              <a:avLst/>
            </a:prstGeom>
            <a:noFill/>
          </p:spPr>
          <p:txBody>
            <a:bodyPr wrap="square" rtlCol="0">
              <a:spAutoFit/>
            </a:bodyPr>
            <a:lstStyle/>
            <a:p>
              <a:r>
                <a:rPr lang="zh-TW" altLang="en-US" dirty="0"/>
                <a:t>刷卡分期</a:t>
              </a:r>
            </a:p>
          </p:txBody>
        </p:sp>
      </p:grpSp>
    </p:spTree>
    <p:extLst>
      <p:ext uri="{BB962C8B-B14F-4D97-AF65-F5344CB8AC3E}">
        <p14:creationId xmlns:p14="http://schemas.microsoft.com/office/powerpoint/2010/main" val="1335874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4" name="文字方塊 3">
            <a:extLst>
              <a:ext uri="{FF2B5EF4-FFF2-40B4-BE49-F238E27FC236}">
                <a16:creationId xmlns:a16="http://schemas.microsoft.com/office/drawing/2014/main" id="{31E9FD68-F8FC-4462-9C21-01FB8F469BAC}"/>
              </a:ext>
            </a:extLst>
          </p:cNvPr>
          <p:cNvSpPr txBox="1"/>
          <p:nvPr/>
        </p:nvSpPr>
        <p:spPr>
          <a:xfrm>
            <a:off x="870358" y="1441218"/>
            <a:ext cx="1891717" cy="406265"/>
          </a:xfrm>
          <a:prstGeom prst="rect">
            <a:avLst/>
          </a:prstGeom>
          <a:noFill/>
        </p:spPr>
        <p:txBody>
          <a:bodyPr wrap="square" rtlCol="0">
            <a:spAutoFit/>
          </a:bodyPr>
          <a:lstStyle/>
          <a:p>
            <a:r>
              <a:rPr lang="zh-TW" altLang="en-US" dirty="0"/>
              <a:t>建立特徵</a:t>
            </a:r>
          </a:p>
        </p:txBody>
      </p:sp>
      <p:sp>
        <p:nvSpPr>
          <p:cNvPr id="6" name="文字方塊 5">
            <a:extLst>
              <a:ext uri="{FF2B5EF4-FFF2-40B4-BE49-F238E27FC236}">
                <a16:creationId xmlns:a16="http://schemas.microsoft.com/office/drawing/2014/main" id="{436CF458-89C4-481C-A6B7-255BBE36C17E}"/>
              </a:ext>
            </a:extLst>
          </p:cNvPr>
          <p:cNvSpPr txBox="1"/>
          <p:nvPr/>
        </p:nvSpPr>
        <p:spPr>
          <a:xfrm>
            <a:off x="1000387" y="1910834"/>
            <a:ext cx="2111928" cy="369332"/>
          </a:xfrm>
          <a:prstGeom prst="rect">
            <a:avLst/>
          </a:prstGeom>
          <a:noFill/>
        </p:spPr>
        <p:txBody>
          <a:bodyPr wrap="square" rtlCol="0">
            <a:spAutoFit/>
          </a:bodyPr>
          <a:lstStyle/>
          <a:p>
            <a:r>
              <a:rPr lang="zh-TW" altLang="en-US" dirty="0"/>
              <a:t>全檔期歷史紀錄</a:t>
            </a:r>
          </a:p>
        </p:txBody>
      </p:sp>
      <p:graphicFrame>
        <p:nvGraphicFramePr>
          <p:cNvPr id="8" name="表格 7">
            <a:extLst>
              <a:ext uri="{FF2B5EF4-FFF2-40B4-BE49-F238E27FC236}">
                <a16:creationId xmlns:a16="http://schemas.microsoft.com/office/drawing/2014/main" id="{451A6249-319C-48E7-9245-0B951F98D81A}"/>
              </a:ext>
            </a:extLst>
          </p:cNvPr>
          <p:cNvGraphicFramePr>
            <a:graphicFrameLocks noGrp="1"/>
          </p:cNvGraphicFramePr>
          <p:nvPr/>
        </p:nvGraphicFramePr>
        <p:xfrm>
          <a:off x="1830198" y="2343517"/>
          <a:ext cx="8128000" cy="146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18422132"/>
                    </a:ext>
                  </a:extLst>
                </a:gridCol>
                <a:gridCol w="4064000">
                  <a:extLst>
                    <a:ext uri="{9D8B030D-6E8A-4147-A177-3AD203B41FA5}">
                      <a16:colId xmlns:a16="http://schemas.microsoft.com/office/drawing/2014/main" val="2899008612"/>
                    </a:ext>
                  </a:extLst>
                </a:gridCol>
              </a:tblGrid>
              <a:tr h="269875">
                <a:tc>
                  <a:txBody>
                    <a:bodyPr/>
                    <a:lstStyle/>
                    <a:p>
                      <a:pPr algn="ctr"/>
                      <a:r>
                        <a:rPr lang="zh-TW" altLang="en-US" dirty="0"/>
                        <a:t>前檔期</a:t>
                      </a:r>
                    </a:p>
                  </a:txBody>
                  <a:tcPr/>
                </a:tc>
                <a:tc>
                  <a:txBody>
                    <a:bodyPr/>
                    <a:lstStyle/>
                    <a:p>
                      <a:pPr algn="ctr"/>
                      <a:r>
                        <a:rPr lang="zh-TW" altLang="en-US" dirty="0"/>
                        <a:t>檔期</a:t>
                      </a:r>
                    </a:p>
                  </a:txBody>
                  <a:tcPr/>
                </a:tc>
                <a:extLst>
                  <a:ext uri="{0D108BD9-81ED-4DB2-BD59-A6C34878D82A}">
                    <a16:rowId xmlns:a16="http://schemas.microsoft.com/office/drawing/2014/main" val="1900121457"/>
                  </a:ext>
                </a:extLst>
              </a:tr>
              <a:tr h="269875">
                <a:tc>
                  <a:txBody>
                    <a:bodyPr/>
                    <a:lstStyle/>
                    <a:p>
                      <a:pPr algn="ctr"/>
                      <a:r>
                        <a:rPr lang="en-US" altLang="zh-TW" dirty="0"/>
                        <a:t>1</a:t>
                      </a:r>
                      <a:endParaRPr lang="zh-TW" altLang="en-US" dirty="0"/>
                    </a:p>
                  </a:txBody>
                  <a:tcPr/>
                </a:tc>
                <a:tc>
                  <a:txBody>
                    <a:bodyPr/>
                    <a:lstStyle/>
                    <a:p>
                      <a:pPr algn="ctr"/>
                      <a:r>
                        <a:rPr lang="en-US" altLang="zh-TW" dirty="0"/>
                        <a:t>2</a:t>
                      </a:r>
                      <a:endParaRPr lang="zh-TW" altLang="en-US" dirty="0"/>
                    </a:p>
                  </a:txBody>
                  <a:tcPr/>
                </a:tc>
                <a:extLst>
                  <a:ext uri="{0D108BD9-81ED-4DB2-BD59-A6C34878D82A}">
                    <a16:rowId xmlns:a16="http://schemas.microsoft.com/office/drawing/2014/main" val="2684586506"/>
                  </a:ext>
                </a:extLst>
              </a:tr>
              <a:tr h="269875">
                <a:tc>
                  <a:txBody>
                    <a:bodyPr/>
                    <a:lstStyle/>
                    <a:p>
                      <a:pPr algn="ctr"/>
                      <a:r>
                        <a:rPr lang="en-US" altLang="zh-TW" dirty="0"/>
                        <a:t>2</a:t>
                      </a:r>
                      <a:endParaRPr lang="zh-TW" altLang="en-US" dirty="0"/>
                    </a:p>
                  </a:txBody>
                  <a:tcPr/>
                </a:tc>
                <a:tc>
                  <a:txBody>
                    <a:bodyPr/>
                    <a:lstStyle/>
                    <a:p>
                      <a:pPr algn="ctr"/>
                      <a:r>
                        <a:rPr lang="en-US" altLang="zh-TW" dirty="0"/>
                        <a:t>3</a:t>
                      </a:r>
                      <a:endParaRPr lang="zh-TW" altLang="en-US" dirty="0"/>
                    </a:p>
                  </a:txBody>
                  <a:tcPr/>
                </a:tc>
                <a:extLst>
                  <a:ext uri="{0D108BD9-81ED-4DB2-BD59-A6C34878D82A}">
                    <a16:rowId xmlns:a16="http://schemas.microsoft.com/office/drawing/2014/main" val="1819360824"/>
                  </a:ext>
                </a:extLst>
              </a:tr>
              <a:tr h="269875">
                <a:tc>
                  <a:txBody>
                    <a:bodyPr/>
                    <a:lstStyle/>
                    <a:p>
                      <a:pPr algn="ctr"/>
                      <a:r>
                        <a:rPr lang="en-US" altLang="zh-TW" dirty="0"/>
                        <a:t>3</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1359323743"/>
                  </a:ext>
                </a:extLst>
              </a:tr>
            </a:tbl>
          </a:graphicData>
        </a:graphic>
      </p:graphicFrame>
      <p:cxnSp>
        <p:nvCxnSpPr>
          <p:cNvPr id="11" name="直線接點 10">
            <a:extLst>
              <a:ext uri="{FF2B5EF4-FFF2-40B4-BE49-F238E27FC236}">
                <a16:creationId xmlns:a16="http://schemas.microsoft.com/office/drawing/2014/main" id="{A2EC6306-3992-493E-BE00-1C8CE53C8107}"/>
              </a:ext>
            </a:extLst>
          </p:cNvPr>
          <p:cNvCxnSpPr/>
          <p:nvPr/>
        </p:nvCxnSpPr>
        <p:spPr>
          <a:xfrm>
            <a:off x="2026640" y="4328610"/>
            <a:ext cx="0" cy="562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21CC9FF0-046B-4054-BBA7-1DF19F69C744}"/>
              </a:ext>
            </a:extLst>
          </p:cNvPr>
          <p:cNvCxnSpPr/>
          <p:nvPr/>
        </p:nvCxnSpPr>
        <p:spPr>
          <a:xfrm>
            <a:off x="3491218" y="4307746"/>
            <a:ext cx="0" cy="562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07FB0A62-173C-48E0-AF4C-300249897AEB}"/>
              </a:ext>
            </a:extLst>
          </p:cNvPr>
          <p:cNvCxnSpPr/>
          <p:nvPr/>
        </p:nvCxnSpPr>
        <p:spPr>
          <a:xfrm>
            <a:off x="4980263" y="4307745"/>
            <a:ext cx="0" cy="562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CDF278F3-F348-43E9-95F7-A6943150F958}"/>
              </a:ext>
            </a:extLst>
          </p:cNvPr>
          <p:cNvCxnSpPr/>
          <p:nvPr/>
        </p:nvCxnSpPr>
        <p:spPr>
          <a:xfrm>
            <a:off x="6321105" y="4283778"/>
            <a:ext cx="0" cy="562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4ACAB258-DAD3-45F5-A1E1-D91F9807F7BE}"/>
              </a:ext>
            </a:extLst>
          </p:cNvPr>
          <p:cNvCxnSpPr/>
          <p:nvPr/>
        </p:nvCxnSpPr>
        <p:spPr>
          <a:xfrm>
            <a:off x="2026640" y="4588778"/>
            <a:ext cx="591843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73674BCB-A001-4215-9418-BFE1CFF929DB}"/>
              </a:ext>
            </a:extLst>
          </p:cNvPr>
          <p:cNvSpPr txBox="1"/>
          <p:nvPr/>
        </p:nvSpPr>
        <p:spPr>
          <a:xfrm>
            <a:off x="2622246" y="4243415"/>
            <a:ext cx="318782" cy="369332"/>
          </a:xfrm>
          <a:prstGeom prst="rect">
            <a:avLst/>
          </a:prstGeom>
          <a:noFill/>
        </p:spPr>
        <p:txBody>
          <a:bodyPr wrap="square" rtlCol="0">
            <a:spAutoFit/>
          </a:bodyPr>
          <a:lstStyle/>
          <a:p>
            <a:r>
              <a:rPr lang="en-US" altLang="zh-TW" dirty="0"/>
              <a:t>1</a:t>
            </a:r>
            <a:endParaRPr lang="zh-TW" altLang="en-US" dirty="0"/>
          </a:p>
        </p:txBody>
      </p:sp>
      <p:sp>
        <p:nvSpPr>
          <p:cNvPr id="18" name="文字方塊 17">
            <a:extLst>
              <a:ext uri="{FF2B5EF4-FFF2-40B4-BE49-F238E27FC236}">
                <a16:creationId xmlns:a16="http://schemas.microsoft.com/office/drawing/2014/main" id="{2C07E0A2-8515-4A5F-9C70-F597EF7CD3A7}"/>
              </a:ext>
            </a:extLst>
          </p:cNvPr>
          <p:cNvSpPr txBox="1"/>
          <p:nvPr/>
        </p:nvSpPr>
        <p:spPr>
          <a:xfrm>
            <a:off x="4111290" y="4243415"/>
            <a:ext cx="637564" cy="369332"/>
          </a:xfrm>
          <a:prstGeom prst="rect">
            <a:avLst/>
          </a:prstGeom>
          <a:noFill/>
        </p:spPr>
        <p:txBody>
          <a:bodyPr wrap="square" rtlCol="0">
            <a:spAutoFit/>
          </a:bodyPr>
          <a:lstStyle/>
          <a:p>
            <a:r>
              <a:rPr lang="en-US" altLang="zh-TW" dirty="0"/>
              <a:t>2</a:t>
            </a:r>
            <a:endParaRPr lang="zh-TW" altLang="en-US" dirty="0"/>
          </a:p>
        </p:txBody>
      </p:sp>
      <p:sp>
        <p:nvSpPr>
          <p:cNvPr id="19" name="文字方塊 18">
            <a:extLst>
              <a:ext uri="{FF2B5EF4-FFF2-40B4-BE49-F238E27FC236}">
                <a16:creationId xmlns:a16="http://schemas.microsoft.com/office/drawing/2014/main" id="{70B57E7B-8174-4511-9469-083E5B87B44C}"/>
              </a:ext>
            </a:extLst>
          </p:cNvPr>
          <p:cNvSpPr txBox="1"/>
          <p:nvPr/>
        </p:nvSpPr>
        <p:spPr>
          <a:xfrm>
            <a:off x="5502722" y="4234808"/>
            <a:ext cx="391476" cy="369332"/>
          </a:xfrm>
          <a:prstGeom prst="rect">
            <a:avLst/>
          </a:prstGeom>
          <a:noFill/>
        </p:spPr>
        <p:txBody>
          <a:bodyPr wrap="square" rtlCol="0">
            <a:spAutoFit/>
          </a:bodyPr>
          <a:lstStyle/>
          <a:p>
            <a:r>
              <a:rPr lang="en-US" altLang="zh-TW" dirty="0"/>
              <a:t>3</a:t>
            </a:r>
            <a:endParaRPr lang="zh-TW" altLang="en-US" dirty="0"/>
          </a:p>
        </p:txBody>
      </p:sp>
      <p:sp>
        <p:nvSpPr>
          <p:cNvPr id="20" name="文字方塊 19">
            <a:extLst>
              <a:ext uri="{FF2B5EF4-FFF2-40B4-BE49-F238E27FC236}">
                <a16:creationId xmlns:a16="http://schemas.microsoft.com/office/drawing/2014/main" id="{FC504451-395B-4B6E-AB9C-B0BFB7D76FB2}"/>
              </a:ext>
            </a:extLst>
          </p:cNvPr>
          <p:cNvSpPr txBox="1"/>
          <p:nvPr/>
        </p:nvSpPr>
        <p:spPr>
          <a:xfrm>
            <a:off x="6899944" y="4195478"/>
            <a:ext cx="494951" cy="369332"/>
          </a:xfrm>
          <a:prstGeom prst="rect">
            <a:avLst/>
          </a:prstGeom>
          <a:noFill/>
        </p:spPr>
        <p:txBody>
          <a:bodyPr wrap="square" rtlCol="0">
            <a:spAutoFit/>
          </a:bodyPr>
          <a:lstStyle/>
          <a:p>
            <a:r>
              <a:rPr lang="en-US" altLang="zh-TW" dirty="0"/>
              <a:t>4</a:t>
            </a:r>
            <a:endParaRPr lang="zh-TW" altLang="en-US" dirty="0"/>
          </a:p>
        </p:txBody>
      </p:sp>
      <p:cxnSp>
        <p:nvCxnSpPr>
          <p:cNvPr id="21" name="直線接點 20">
            <a:extLst>
              <a:ext uri="{FF2B5EF4-FFF2-40B4-BE49-F238E27FC236}">
                <a16:creationId xmlns:a16="http://schemas.microsoft.com/office/drawing/2014/main" id="{75EB0DEF-EF16-42E4-8C90-43F2B7A57FBF}"/>
              </a:ext>
            </a:extLst>
          </p:cNvPr>
          <p:cNvCxnSpPr/>
          <p:nvPr/>
        </p:nvCxnSpPr>
        <p:spPr>
          <a:xfrm>
            <a:off x="7945074" y="4328610"/>
            <a:ext cx="0" cy="562063"/>
          </a:xfrm>
          <a:prstGeom prst="line">
            <a:avLst/>
          </a:prstGeom>
        </p:spPr>
        <p:style>
          <a:lnRef idx="1">
            <a:schemeClr val="accent1"/>
          </a:lnRef>
          <a:fillRef idx="0">
            <a:schemeClr val="accent1"/>
          </a:fillRef>
          <a:effectRef idx="0">
            <a:schemeClr val="accent1"/>
          </a:effectRef>
          <a:fontRef idx="minor">
            <a:schemeClr val="tx1"/>
          </a:fontRef>
        </p:style>
      </p:cxnSp>
      <p:sp>
        <p:nvSpPr>
          <p:cNvPr id="22" name="橢圓 21">
            <a:extLst>
              <a:ext uri="{FF2B5EF4-FFF2-40B4-BE49-F238E27FC236}">
                <a16:creationId xmlns:a16="http://schemas.microsoft.com/office/drawing/2014/main" id="{A0D80080-0DF4-44D0-ABDD-DBF852595836}"/>
              </a:ext>
            </a:extLst>
          </p:cNvPr>
          <p:cNvSpPr/>
          <p:nvPr/>
        </p:nvSpPr>
        <p:spPr>
          <a:xfrm>
            <a:off x="1977702" y="3786350"/>
            <a:ext cx="4519566" cy="1463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8D39D65D-C821-43AE-B9A3-CDC1B93F8F44}"/>
              </a:ext>
            </a:extLst>
          </p:cNvPr>
          <p:cNvSpPr txBox="1"/>
          <p:nvPr/>
        </p:nvSpPr>
        <p:spPr>
          <a:xfrm>
            <a:off x="3621478" y="5418693"/>
            <a:ext cx="1924587" cy="369332"/>
          </a:xfrm>
          <a:prstGeom prst="rect">
            <a:avLst/>
          </a:prstGeom>
          <a:noFill/>
        </p:spPr>
        <p:txBody>
          <a:bodyPr wrap="square" rtlCol="0">
            <a:spAutoFit/>
          </a:bodyPr>
          <a:lstStyle/>
          <a:p>
            <a:r>
              <a:rPr lang="zh-TW" altLang="en-US" dirty="0">
                <a:solidFill>
                  <a:srgbClr val="FF0000"/>
                </a:solidFill>
              </a:rPr>
              <a:t>全檔期</a:t>
            </a:r>
          </a:p>
        </p:txBody>
      </p:sp>
    </p:spTree>
    <p:extLst>
      <p:ext uri="{BB962C8B-B14F-4D97-AF65-F5344CB8AC3E}">
        <p14:creationId xmlns:p14="http://schemas.microsoft.com/office/powerpoint/2010/main" val="3719713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4" name="文字方塊 3">
            <a:extLst>
              <a:ext uri="{FF2B5EF4-FFF2-40B4-BE49-F238E27FC236}">
                <a16:creationId xmlns:a16="http://schemas.microsoft.com/office/drawing/2014/main" id="{31E9FD68-F8FC-4462-9C21-01FB8F469BAC}"/>
              </a:ext>
            </a:extLst>
          </p:cNvPr>
          <p:cNvSpPr txBox="1"/>
          <p:nvPr/>
        </p:nvSpPr>
        <p:spPr>
          <a:xfrm>
            <a:off x="870358" y="1441218"/>
            <a:ext cx="1891717" cy="369332"/>
          </a:xfrm>
          <a:prstGeom prst="rect">
            <a:avLst/>
          </a:prstGeom>
          <a:noFill/>
        </p:spPr>
        <p:txBody>
          <a:bodyPr wrap="square" rtlCol="0">
            <a:spAutoFit/>
          </a:bodyPr>
          <a:lstStyle/>
          <a:p>
            <a:r>
              <a:rPr lang="zh-TW" altLang="en-US" dirty="0"/>
              <a:t>建立</a:t>
            </a:r>
            <a:r>
              <a:rPr lang="zh-TW" altLang="en-US"/>
              <a:t>特徵</a:t>
            </a:r>
            <a:r>
              <a:rPr lang="en-US" altLang="zh-TW"/>
              <a:t>-</a:t>
            </a:r>
            <a:r>
              <a:rPr lang="zh-TW" altLang="en-US"/>
              <a:t>熱銷詞</a:t>
            </a:r>
            <a:endParaRPr lang="zh-TW" altLang="en-US" dirty="0"/>
          </a:p>
        </p:txBody>
      </p:sp>
      <p:pic>
        <p:nvPicPr>
          <p:cNvPr id="7" name="圖片 6">
            <a:extLst>
              <a:ext uri="{FF2B5EF4-FFF2-40B4-BE49-F238E27FC236}">
                <a16:creationId xmlns:a16="http://schemas.microsoft.com/office/drawing/2014/main" id="{2FC08F93-C162-421B-9CEE-93E1E8B29448}"/>
              </a:ext>
            </a:extLst>
          </p:cNvPr>
          <p:cNvPicPr>
            <a:picLocks noChangeAspect="1"/>
          </p:cNvPicPr>
          <p:nvPr/>
        </p:nvPicPr>
        <p:blipFill>
          <a:blip r:embed="rId2"/>
          <a:stretch>
            <a:fillRect/>
          </a:stretch>
        </p:blipFill>
        <p:spPr>
          <a:xfrm>
            <a:off x="3383646" y="1847264"/>
            <a:ext cx="4980178" cy="4136596"/>
          </a:xfrm>
          <a:prstGeom prst="rect">
            <a:avLst/>
          </a:prstGeom>
        </p:spPr>
      </p:pic>
    </p:spTree>
    <p:extLst>
      <p:ext uri="{BB962C8B-B14F-4D97-AF65-F5344CB8AC3E}">
        <p14:creationId xmlns:p14="http://schemas.microsoft.com/office/powerpoint/2010/main" val="12887088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4" name="文字方塊 3">
            <a:extLst>
              <a:ext uri="{FF2B5EF4-FFF2-40B4-BE49-F238E27FC236}">
                <a16:creationId xmlns:a16="http://schemas.microsoft.com/office/drawing/2014/main" id="{36B9263A-C808-4012-A61F-2FE0655331DA}"/>
              </a:ext>
            </a:extLst>
          </p:cNvPr>
          <p:cNvSpPr txBox="1"/>
          <p:nvPr/>
        </p:nvSpPr>
        <p:spPr>
          <a:xfrm>
            <a:off x="1350628" y="1560352"/>
            <a:ext cx="2063691" cy="646331"/>
          </a:xfrm>
          <a:prstGeom prst="rect">
            <a:avLst/>
          </a:prstGeom>
          <a:noFill/>
        </p:spPr>
        <p:txBody>
          <a:bodyPr wrap="square" rtlCol="0">
            <a:spAutoFit/>
          </a:bodyPr>
          <a:lstStyle/>
          <a:p>
            <a:r>
              <a:rPr lang="zh-TW" altLang="en-US" dirty="0"/>
              <a:t>相關係數</a:t>
            </a:r>
            <a:endParaRPr lang="en-US" altLang="zh-TW" dirty="0"/>
          </a:p>
          <a:p>
            <a:endParaRPr lang="zh-TW" altLang="en-US" dirty="0"/>
          </a:p>
        </p:txBody>
      </p:sp>
      <p:pic>
        <p:nvPicPr>
          <p:cNvPr id="8" name="圖片 7">
            <a:extLst>
              <a:ext uri="{FF2B5EF4-FFF2-40B4-BE49-F238E27FC236}">
                <a16:creationId xmlns:a16="http://schemas.microsoft.com/office/drawing/2014/main" id="{E1149278-C086-44CF-B13F-2E2DD3FEFEA3}"/>
              </a:ext>
            </a:extLst>
          </p:cNvPr>
          <p:cNvPicPr>
            <a:picLocks noChangeAspect="1"/>
          </p:cNvPicPr>
          <p:nvPr/>
        </p:nvPicPr>
        <p:blipFill>
          <a:blip r:embed="rId2"/>
          <a:stretch>
            <a:fillRect/>
          </a:stretch>
        </p:blipFill>
        <p:spPr>
          <a:xfrm>
            <a:off x="2965084" y="1016000"/>
            <a:ext cx="6376132" cy="5790122"/>
          </a:xfrm>
          <a:prstGeom prst="rect">
            <a:avLst/>
          </a:prstGeom>
        </p:spPr>
      </p:pic>
    </p:spTree>
    <p:extLst>
      <p:ext uri="{BB962C8B-B14F-4D97-AF65-F5344CB8AC3E}">
        <p14:creationId xmlns:p14="http://schemas.microsoft.com/office/powerpoint/2010/main" val="2372047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pic>
        <p:nvPicPr>
          <p:cNvPr id="6" name="圖片 5">
            <a:extLst>
              <a:ext uri="{FF2B5EF4-FFF2-40B4-BE49-F238E27FC236}">
                <a16:creationId xmlns:a16="http://schemas.microsoft.com/office/drawing/2014/main" id="{32F26C4C-137D-4A68-BAF8-6C4F94B5527B}"/>
              </a:ext>
            </a:extLst>
          </p:cNvPr>
          <p:cNvPicPr>
            <a:picLocks noChangeAspect="1"/>
          </p:cNvPicPr>
          <p:nvPr/>
        </p:nvPicPr>
        <p:blipFill rotWithShape="1">
          <a:blip r:embed="rId2">
            <a:extLst>
              <a:ext uri="{28A0092B-C50C-407E-A947-70E740481C1C}">
                <a14:useLocalDpi xmlns:a14="http://schemas.microsoft.com/office/drawing/2010/main" val="0"/>
              </a:ext>
            </a:extLst>
          </a:blip>
          <a:srcRect l="4189" t="1580" r="6413" b="956"/>
          <a:stretch/>
        </p:blipFill>
        <p:spPr>
          <a:xfrm>
            <a:off x="1658198" y="2122580"/>
            <a:ext cx="8009582" cy="4366088"/>
          </a:xfrm>
          <a:prstGeom prst="rect">
            <a:avLst/>
          </a:prstGeom>
        </p:spPr>
      </p:pic>
      <p:sp>
        <p:nvSpPr>
          <p:cNvPr id="8" name="文字方塊 7">
            <a:extLst>
              <a:ext uri="{FF2B5EF4-FFF2-40B4-BE49-F238E27FC236}">
                <a16:creationId xmlns:a16="http://schemas.microsoft.com/office/drawing/2014/main" id="{AFF63B4D-4C2D-48C5-9D6B-A14AE8881390}"/>
              </a:ext>
            </a:extLst>
          </p:cNvPr>
          <p:cNvSpPr txBox="1"/>
          <p:nvPr/>
        </p:nvSpPr>
        <p:spPr>
          <a:xfrm>
            <a:off x="340312" y="1121408"/>
            <a:ext cx="10978717" cy="1001172"/>
          </a:xfrm>
          <a:prstGeom prst="rect">
            <a:avLst/>
          </a:prstGeom>
          <a:noFill/>
        </p:spPr>
        <p:txBody>
          <a:bodyPr wrap="square" rtlCol="0">
            <a:spAutoFit/>
          </a:bodyPr>
          <a:lstStyle/>
          <a:p>
            <a:pPr>
              <a:lnSpc>
                <a:spcPct val="200000"/>
              </a:lnSpc>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資策會產業情報研究所（</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MIC</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）於</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2019/6/3</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最新發佈 針對網友網購行為進行調查，發現</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2018</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年的年度網購金額為新台幣</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26,587</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元，較</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2017</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年微幅成長，顯示</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rPr>
              <a:t>臺灣網友網購習慣持續加深，網購消費占比從</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rPr>
              <a:t>2014</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rPr>
              <a:t>年</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rPr>
              <a:t>12.3%</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rPr>
              <a:t>增至</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rPr>
              <a:t>2018</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rPr>
              <a:t>年</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rPr>
              <a:t>16.5%</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1D9C7985-DE4E-477D-BAD7-4F5CEB7207D9}"/>
              </a:ext>
            </a:extLst>
          </p:cNvPr>
          <p:cNvSpPr/>
          <p:nvPr/>
        </p:nvSpPr>
        <p:spPr>
          <a:xfrm>
            <a:off x="6586748" y="6505515"/>
            <a:ext cx="5605252" cy="276999"/>
          </a:xfrm>
          <a:prstGeom prst="rect">
            <a:avLst/>
          </a:prstGeom>
        </p:spPr>
        <p:txBody>
          <a:bodyPr wrap="none">
            <a:spAutoFit/>
          </a:bodyPr>
          <a:lstStyle/>
          <a:p>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rPr>
              <a:t>資料來源</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1200" dirty="0">
                <a:hlinkClick r:id="rId3"/>
              </a:rPr>
              <a:t>https://mic.iii.org.tw/IndustryObservations_PressRelease02.aspx?sqno=516</a:t>
            </a:r>
            <a:endParaRPr lang="zh-TW" altLang="en-US" sz="1200" dirty="0"/>
          </a:p>
        </p:txBody>
      </p:sp>
    </p:spTree>
    <p:extLst>
      <p:ext uri="{BB962C8B-B14F-4D97-AF65-F5344CB8AC3E}">
        <p14:creationId xmlns:p14="http://schemas.microsoft.com/office/powerpoint/2010/main" val="9014197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李采穎</a:t>
            </a:r>
          </a:p>
        </p:txBody>
      </p:sp>
      <p:sp>
        <p:nvSpPr>
          <p:cNvPr id="4" name="文字方塊 3">
            <a:extLst>
              <a:ext uri="{FF2B5EF4-FFF2-40B4-BE49-F238E27FC236}">
                <a16:creationId xmlns:a16="http://schemas.microsoft.com/office/drawing/2014/main" id="{5E59A6C5-0D8E-4745-B1D3-FE9D4BE9ED07}"/>
              </a:ext>
            </a:extLst>
          </p:cNvPr>
          <p:cNvSpPr txBox="1"/>
          <p:nvPr/>
        </p:nvSpPr>
        <p:spPr>
          <a:xfrm>
            <a:off x="485557" y="1501462"/>
            <a:ext cx="3369578" cy="646331"/>
          </a:xfrm>
          <a:prstGeom prst="rect">
            <a:avLst/>
          </a:prstGeom>
          <a:noFill/>
        </p:spPr>
        <p:txBody>
          <a:bodyPr wrap="square" rtlCol="0">
            <a:spAutoFit/>
          </a:bodyPr>
          <a:lstStyle/>
          <a:p>
            <a:r>
              <a:rPr lang="zh-TW" altLang="en-US" dirty="0"/>
              <a:t>遇到的問題一</a:t>
            </a:r>
            <a:endParaRPr lang="en-US" altLang="zh-TW" dirty="0"/>
          </a:p>
          <a:p>
            <a:endParaRPr lang="zh-TW" altLang="en-US" dirty="0"/>
          </a:p>
        </p:txBody>
      </p:sp>
      <p:sp>
        <p:nvSpPr>
          <p:cNvPr id="6" name="文字方塊 5">
            <a:extLst>
              <a:ext uri="{FF2B5EF4-FFF2-40B4-BE49-F238E27FC236}">
                <a16:creationId xmlns:a16="http://schemas.microsoft.com/office/drawing/2014/main" id="{10ABCA8F-85A5-4DAC-8105-41726691A9AD}"/>
              </a:ext>
            </a:extLst>
          </p:cNvPr>
          <p:cNvSpPr txBox="1"/>
          <p:nvPr/>
        </p:nvSpPr>
        <p:spPr>
          <a:xfrm>
            <a:off x="1174158" y="2017995"/>
            <a:ext cx="2164359" cy="369332"/>
          </a:xfrm>
          <a:prstGeom prst="rect">
            <a:avLst/>
          </a:prstGeom>
          <a:noFill/>
        </p:spPr>
        <p:txBody>
          <a:bodyPr wrap="square" rtlCol="0">
            <a:spAutoFit/>
          </a:bodyPr>
          <a:lstStyle/>
          <a:p>
            <a:r>
              <a:rPr lang="zh-TW" altLang="en-US" dirty="0"/>
              <a:t>忽略了．．．</a:t>
            </a:r>
          </a:p>
        </p:txBody>
      </p:sp>
      <p:pic>
        <p:nvPicPr>
          <p:cNvPr id="8" name="圖形 7">
            <a:extLst>
              <a:ext uri="{FF2B5EF4-FFF2-40B4-BE49-F238E27FC236}">
                <a16:creationId xmlns:a16="http://schemas.microsoft.com/office/drawing/2014/main" id="{E8E84B96-3D74-4B99-AC63-DF3253D3C7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3042" y="1260099"/>
            <a:ext cx="1990986" cy="1990986"/>
          </a:xfrm>
          <a:prstGeom prst="rect">
            <a:avLst/>
          </a:prstGeom>
        </p:spPr>
      </p:pic>
      <p:sp>
        <p:nvSpPr>
          <p:cNvPr id="10" name="文字方塊 9">
            <a:extLst>
              <a:ext uri="{FF2B5EF4-FFF2-40B4-BE49-F238E27FC236}">
                <a16:creationId xmlns:a16="http://schemas.microsoft.com/office/drawing/2014/main" id="{300BC40C-8C2B-46E5-83C1-9925F42ABFB0}"/>
              </a:ext>
            </a:extLst>
          </p:cNvPr>
          <p:cNvSpPr txBox="1"/>
          <p:nvPr/>
        </p:nvSpPr>
        <p:spPr>
          <a:xfrm>
            <a:off x="6560190" y="1450423"/>
            <a:ext cx="3011648" cy="369332"/>
          </a:xfrm>
          <a:prstGeom prst="rect">
            <a:avLst/>
          </a:prstGeom>
          <a:noFill/>
        </p:spPr>
        <p:txBody>
          <a:bodyPr wrap="square" rtlCol="0">
            <a:spAutoFit/>
          </a:bodyPr>
          <a:lstStyle/>
          <a:p>
            <a:r>
              <a:rPr lang="zh-TW" altLang="en-US" dirty="0"/>
              <a:t>目標是什麼？</a:t>
            </a:r>
          </a:p>
        </p:txBody>
      </p:sp>
      <p:pic>
        <p:nvPicPr>
          <p:cNvPr id="12" name="圖片 11">
            <a:extLst>
              <a:ext uri="{FF2B5EF4-FFF2-40B4-BE49-F238E27FC236}">
                <a16:creationId xmlns:a16="http://schemas.microsoft.com/office/drawing/2014/main" id="{61954B92-BC93-4176-B99F-F30670198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443" y="1867584"/>
            <a:ext cx="1051424" cy="1051424"/>
          </a:xfrm>
          <a:prstGeom prst="rect">
            <a:avLst/>
          </a:prstGeom>
        </p:spPr>
      </p:pic>
      <p:pic>
        <p:nvPicPr>
          <p:cNvPr id="14" name="圖形 13">
            <a:extLst>
              <a:ext uri="{FF2B5EF4-FFF2-40B4-BE49-F238E27FC236}">
                <a16:creationId xmlns:a16="http://schemas.microsoft.com/office/drawing/2014/main" id="{233FAF1E-F8D5-43B8-87EA-9E5D7C16AE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5689" y="1867584"/>
            <a:ext cx="1111888" cy="1111888"/>
          </a:xfrm>
          <a:prstGeom prst="rect">
            <a:avLst/>
          </a:prstGeom>
        </p:spPr>
      </p:pic>
      <p:pic>
        <p:nvPicPr>
          <p:cNvPr id="16" name="圖片 15">
            <a:extLst>
              <a:ext uri="{FF2B5EF4-FFF2-40B4-BE49-F238E27FC236}">
                <a16:creationId xmlns:a16="http://schemas.microsoft.com/office/drawing/2014/main" id="{43702E08-7899-40B1-BC00-34704FE513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3599" y="1813272"/>
            <a:ext cx="1166202" cy="1166200"/>
          </a:xfrm>
          <a:prstGeom prst="rect">
            <a:avLst/>
          </a:prstGeom>
        </p:spPr>
      </p:pic>
      <p:pic>
        <p:nvPicPr>
          <p:cNvPr id="18" name="圖片 17">
            <a:extLst>
              <a:ext uri="{FF2B5EF4-FFF2-40B4-BE49-F238E27FC236}">
                <a16:creationId xmlns:a16="http://schemas.microsoft.com/office/drawing/2014/main" id="{3AB4DE54-AF38-4FD9-BF43-1550D24B3F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11593" y="1921584"/>
            <a:ext cx="1039394" cy="1039394"/>
          </a:xfrm>
          <a:prstGeom prst="rect">
            <a:avLst/>
          </a:prstGeom>
        </p:spPr>
      </p:pic>
      <p:sp>
        <p:nvSpPr>
          <p:cNvPr id="19" name="文字方塊 18">
            <a:extLst>
              <a:ext uri="{FF2B5EF4-FFF2-40B4-BE49-F238E27FC236}">
                <a16:creationId xmlns:a16="http://schemas.microsoft.com/office/drawing/2014/main" id="{F4C8194E-8336-4638-AD86-266C60958E19}"/>
              </a:ext>
            </a:extLst>
          </p:cNvPr>
          <p:cNvSpPr txBox="1"/>
          <p:nvPr/>
        </p:nvSpPr>
        <p:spPr>
          <a:xfrm>
            <a:off x="692092" y="3280776"/>
            <a:ext cx="3498209" cy="369332"/>
          </a:xfrm>
          <a:prstGeom prst="rect">
            <a:avLst/>
          </a:prstGeom>
          <a:noFill/>
        </p:spPr>
        <p:txBody>
          <a:bodyPr wrap="square" rtlCol="0">
            <a:spAutoFit/>
          </a:bodyPr>
          <a:lstStyle/>
          <a:p>
            <a:r>
              <a:rPr lang="zh-TW" altLang="en-US" dirty="0"/>
              <a:t>解決方法</a:t>
            </a:r>
            <a:r>
              <a:rPr lang="en-US" altLang="zh-TW" dirty="0"/>
              <a:t>—</a:t>
            </a:r>
            <a:r>
              <a:rPr lang="zh-TW" altLang="en-US" dirty="0"/>
              <a:t>增加特徵</a:t>
            </a:r>
            <a:endParaRPr lang="en-US" altLang="zh-TW" dirty="0"/>
          </a:p>
        </p:txBody>
      </p:sp>
      <p:sp>
        <p:nvSpPr>
          <p:cNvPr id="20" name="文字方塊 19">
            <a:extLst>
              <a:ext uri="{FF2B5EF4-FFF2-40B4-BE49-F238E27FC236}">
                <a16:creationId xmlns:a16="http://schemas.microsoft.com/office/drawing/2014/main" id="{F3436F0E-3131-4324-A4B6-61C309924542}"/>
              </a:ext>
            </a:extLst>
          </p:cNvPr>
          <p:cNvSpPr txBox="1"/>
          <p:nvPr/>
        </p:nvSpPr>
        <p:spPr>
          <a:xfrm>
            <a:off x="1628512" y="3847168"/>
            <a:ext cx="7671032" cy="369332"/>
          </a:xfrm>
          <a:prstGeom prst="rect">
            <a:avLst/>
          </a:prstGeom>
          <a:noFill/>
        </p:spPr>
        <p:txBody>
          <a:bodyPr wrap="square" rtlCol="0">
            <a:spAutoFit/>
          </a:bodyPr>
          <a:lstStyle/>
          <a:p>
            <a:r>
              <a:rPr lang="zh-TW" altLang="en-US" dirty="0"/>
              <a:t>該品類</a:t>
            </a:r>
            <a:r>
              <a:rPr lang="en-US" altLang="zh-TW" dirty="0"/>
              <a:t>(7,14,30,60,180</a:t>
            </a:r>
            <a:r>
              <a:rPr lang="zh-TW" altLang="en-US" dirty="0"/>
              <a:t>天銷量</a:t>
            </a:r>
            <a:r>
              <a:rPr lang="en-US" altLang="zh-TW" dirty="0"/>
              <a:t>,</a:t>
            </a:r>
            <a:r>
              <a:rPr lang="zh-TW" altLang="en-US" dirty="0"/>
              <a:t>比例</a:t>
            </a:r>
            <a:r>
              <a:rPr lang="en-US" altLang="zh-TW" dirty="0"/>
              <a:t>)</a:t>
            </a:r>
            <a:r>
              <a:rPr lang="zh-TW" altLang="en-US" dirty="0"/>
              <a:t> 最大值、最小值、中位數、平均數</a:t>
            </a:r>
          </a:p>
        </p:txBody>
      </p:sp>
    </p:spTree>
    <p:extLst>
      <p:ext uri="{BB962C8B-B14F-4D97-AF65-F5344CB8AC3E}">
        <p14:creationId xmlns:p14="http://schemas.microsoft.com/office/powerpoint/2010/main" val="7901777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圓角矩形 20"/>
          <p:cNvSpPr/>
          <p:nvPr/>
        </p:nvSpPr>
        <p:spPr>
          <a:xfrm>
            <a:off x="7880465" y="2032001"/>
            <a:ext cx="3674226" cy="3557847"/>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圓角矩形 19"/>
          <p:cNvSpPr/>
          <p:nvPr/>
        </p:nvSpPr>
        <p:spPr>
          <a:xfrm>
            <a:off x="4505498" y="2032001"/>
            <a:ext cx="3225338" cy="3557847"/>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特徵欄位處理</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pic>
        <p:nvPicPr>
          <p:cNvPr id="11" name="圖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005" y="2212509"/>
            <a:ext cx="2209989" cy="2209989"/>
          </a:xfrm>
          <a:prstGeom prst="rect">
            <a:avLst/>
          </a:prstGeom>
        </p:spPr>
      </p:pic>
      <p:grpSp>
        <p:nvGrpSpPr>
          <p:cNvPr id="19" name="群組 18"/>
          <p:cNvGrpSpPr/>
          <p:nvPr/>
        </p:nvGrpSpPr>
        <p:grpSpPr>
          <a:xfrm>
            <a:off x="382386" y="2032001"/>
            <a:ext cx="3840480" cy="3557847"/>
            <a:chOff x="714895" y="1945178"/>
            <a:chExt cx="3840480" cy="3557847"/>
          </a:xfrm>
        </p:grpSpPr>
        <p:sp>
          <p:nvSpPr>
            <p:cNvPr id="16" name="圓角矩形 15"/>
            <p:cNvSpPr/>
            <p:nvPr/>
          </p:nvSpPr>
          <p:spPr>
            <a:xfrm>
              <a:off x="714895" y="1945178"/>
              <a:ext cx="3840480" cy="3557847"/>
            </a:xfrm>
            <a:prstGeom prst="round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3" name="群組 12"/>
            <p:cNvGrpSpPr/>
            <p:nvPr/>
          </p:nvGrpSpPr>
          <p:grpSpPr>
            <a:xfrm>
              <a:off x="1130468" y="2216303"/>
              <a:ext cx="2958832" cy="2015491"/>
              <a:chOff x="715393" y="1508781"/>
              <a:chExt cx="2958832" cy="2015491"/>
            </a:xfrm>
          </p:grpSpPr>
          <p:sp>
            <p:nvSpPr>
              <p:cNvPr id="4" name="文字方塊 3"/>
              <p:cNvSpPr txBox="1"/>
              <p:nvPr/>
            </p:nvSpPr>
            <p:spPr>
              <a:xfrm>
                <a:off x="715393" y="1508781"/>
                <a:ext cx="2958832" cy="461665"/>
              </a:xfrm>
              <a:prstGeom prst="rect">
                <a:avLst/>
              </a:prstGeom>
              <a:noFill/>
            </p:spPr>
            <p:txBody>
              <a:bodyPr wrap="square" rtlCol="0">
                <a:spAutoFit/>
              </a:bodyPr>
              <a:lstStyle/>
              <a:p>
                <a:r>
                  <a:rPr kumimoji="1" lang="en-US" altLang="zh-TW" sz="2400" b="1" dirty="0">
                    <a:solidFill>
                      <a:schemeClr val="accent2">
                        <a:lumMod val="75000"/>
                      </a:schemeClr>
                    </a:solidFill>
                    <a:latin typeface="Microsoft JhengHei" charset="-120"/>
                    <a:ea typeface="Microsoft JhengHei" charset="-120"/>
                    <a:cs typeface="Microsoft JhengHei" charset="-120"/>
                  </a:rPr>
                  <a:t>2018/06/28 15:33</a:t>
                </a:r>
                <a:endParaRPr kumimoji="1" lang="zh-TW" altLang="en-US" sz="2400" b="1" dirty="0">
                  <a:solidFill>
                    <a:schemeClr val="accent2">
                      <a:lumMod val="75000"/>
                    </a:schemeClr>
                  </a:solidFill>
                  <a:latin typeface="Microsoft JhengHei" charset="-120"/>
                  <a:ea typeface="Microsoft JhengHei" charset="-120"/>
                  <a:cs typeface="Microsoft JhengHei" charset="-12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34" y="2697306"/>
                <a:ext cx="826966" cy="82696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3070" y="2632188"/>
                <a:ext cx="843152" cy="843152"/>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93" y="2682569"/>
                <a:ext cx="792771" cy="792771"/>
              </a:xfrm>
              <a:prstGeom prst="rect">
                <a:avLst/>
              </a:prstGeom>
            </p:spPr>
          </p:pic>
          <p:sp>
            <p:nvSpPr>
              <p:cNvPr id="10" name="向下箭號 9"/>
              <p:cNvSpPr/>
              <p:nvPr/>
            </p:nvSpPr>
            <p:spPr>
              <a:xfrm>
                <a:off x="2028556" y="1970446"/>
                <a:ext cx="332506" cy="482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5" name="文字方塊 14"/>
            <p:cNvSpPr txBox="1"/>
            <p:nvPr/>
          </p:nvSpPr>
          <p:spPr>
            <a:xfrm>
              <a:off x="1526853" y="4721628"/>
              <a:ext cx="2047620" cy="461665"/>
            </a:xfrm>
            <a:prstGeom prst="rect">
              <a:avLst/>
            </a:prstGeom>
            <a:noFill/>
          </p:spPr>
          <p:txBody>
            <a:bodyPr wrap="square" rtlCol="0">
              <a:spAutoFit/>
            </a:bodyPr>
            <a:lstStyle/>
            <a:p>
              <a:r>
                <a:rPr kumimoji="1" lang="zh-TW" altLang="en-US" sz="2400" b="1" dirty="0">
                  <a:solidFill>
                    <a:schemeClr val="accent2">
                      <a:lumMod val="75000"/>
                    </a:schemeClr>
                  </a:solidFill>
                  <a:latin typeface="Microsoft JhengHei" charset="-120"/>
                  <a:ea typeface="Microsoft JhengHei" charset="-120"/>
                  <a:cs typeface="Microsoft JhengHei" charset="-120"/>
                </a:rPr>
                <a:t>換算時間欄位</a:t>
              </a:r>
            </a:p>
          </p:txBody>
        </p:sp>
      </p:grpSp>
      <p:sp>
        <p:nvSpPr>
          <p:cNvPr id="17" name="文字方塊 16"/>
          <p:cNvSpPr txBox="1"/>
          <p:nvPr/>
        </p:nvSpPr>
        <p:spPr>
          <a:xfrm>
            <a:off x="5129340" y="4808451"/>
            <a:ext cx="2047620" cy="461665"/>
          </a:xfrm>
          <a:prstGeom prst="rect">
            <a:avLst/>
          </a:prstGeom>
          <a:noFill/>
        </p:spPr>
        <p:txBody>
          <a:bodyPr wrap="square" rtlCol="0">
            <a:spAutoFit/>
          </a:bodyPr>
          <a:lstStyle/>
          <a:p>
            <a:r>
              <a:rPr kumimoji="1" lang="zh-TW" altLang="en-US" sz="2400" b="1" dirty="0">
                <a:solidFill>
                  <a:schemeClr val="accent1">
                    <a:lumMod val="75000"/>
                  </a:schemeClr>
                </a:solidFill>
                <a:latin typeface="Microsoft JhengHei" charset="-120"/>
                <a:ea typeface="Microsoft JhengHei" charset="-120"/>
                <a:cs typeface="Microsoft JhengHei" charset="-120"/>
              </a:rPr>
              <a:t>數值對數轉換</a:t>
            </a:r>
          </a:p>
        </p:txBody>
      </p:sp>
      <p:sp>
        <p:nvSpPr>
          <p:cNvPr id="18" name="文字方塊 17"/>
          <p:cNvSpPr txBox="1"/>
          <p:nvPr/>
        </p:nvSpPr>
        <p:spPr>
          <a:xfrm>
            <a:off x="8693768" y="4775340"/>
            <a:ext cx="2047620" cy="461665"/>
          </a:xfrm>
          <a:prstGeom prst="rect">
            <a:avLst/>
          </a:prstGeom>
          <a:noFill/>
        </p:spPr>
        <p:txBody>
          <a:bodyPr wrap="square" rtlCol="0">
            <a:spAutoFit/>
          </a:bodyPr>
          <a:lstStyle/>
          <a:p>
            <a:r>
              <a:rPr kumimoji="1" lang="zh-TW" altLang="en-US" sz="2400" b="1" dirty="0">
                <a:solidFill>
                  <a:schemeClr val="accent6">
                    <a:lumMod val="75000"/>
                  </a:schemeClr>
                </a:solidFill>
                <a:latin typeface="Microsoft JhengHei" charset="-120"/>
                <a:ea typeface="Microsoft JhengHei" charset="-120"/>
                <a:cs typeface="Microsoft JhengHei" charset="-120"/>
              </a:rPr>
              <a:t>類別變數計數</a:t>
            </a:r>
          </a:p>
        </p:txBody>
      </p:sp>
      <p:pic>
        <p:nvPicPr>
          <p:cNvPr id="22" name="圖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678" y="2148672"/>
            <a:ext cx="2857500" cy="2857500"/>
          </a:xfrm>
          <a:prstGeom prst="rect">
            <a:avLst/>
          </a:prstGeom>
        </p:spPr>
      </p:pic>
    </p:spTree>
    <p:extLst>
      <p:ext uri="{BB962C8B-B14F-4D97-AF65-F5344CB8AC3E}">
        <p14:creationId xmlns:p14="http://schemas.microsoft.com/office/powerpoint/2010/main" val="337498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建立模型</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grpSp>
        <p:nvGrpSpPr>
          <p:cNvPr id="14" name="群組 13"/>
          <p:cNvGrpSpPr/>
          <p:nvPr/>
        </p:nvGrpSpPr>
        <p:grpSpPr>
          <a:xfrm>
            <a:off x="1695795" y="2281382"/>
            <a:ext cx="8519725" cy="2477195"/>
            <a:chOff x="1092525" y="2095498"/>
            <a:chExt cx="8519725" cy="2477195"/>
          </a:xfrm>
        </p:grpSpPr>
        <p:sp>
          <p:nvSpPr>
            <p:cNvPr id="8" name="矩形 7"/>
            <p:cNvSpPr/>
            <p:nvPr/>
          </p:nvSpPr>
          <p:spPr>
            <a:xfrm>
              <a:off x="1092525" y="2095500"/>
              <a:ext cx="8519724" cy="2477193"/>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70%</a:t>
              </a:r>
              <a:endParaRPr kumimoji="1" lang="zh-TW" altLang="en-US" dirty="0">
                <a:solidFill>
                  <a:schemeClr val="tx1"/>
                </a:solidFill>
              </a:endParaRPr>
            </a:p>
          </p:txBody>
        </p:sp>
        <p:sp>
          <p:nvSpPr>
            <p:cNvPr id="12" name="矩形 11"/>
            <p:cNvSpPr/>
            <p:nvPr/>
          </p:nvSpPr>
          <p:spPr>
            <a:xfrm>
              <a:off x="7897091" y="2095499"/>
              <a:ext cx="1715159" cy="247719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15%</a:t>
              </a:r>
            </a:p>
          </p:txBody>
        </p:sp>
        <p:sp>
          <p:nvSpPr>
            <p:cNvPr id="13" name="矩形 12"/>
            <p:cNvSpPr/>
            <p:nvPr/>
          </p:nvSpPr>
          <p:spPr>
            <a:xfrm>
              <a:off x="6217920" y="2095498"/>
              <a:ext cx="1679170" cy="2477193"/>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15%</a:t>
              </a:r>
              <a:endParaRPr kumimoji="1" lang="zh-TW" altLang="en-US" dirty="0">
                <a:solidFill>
                  <a:schemeClr val="tx1"/>
                </a:solidFill>
              </a:endParaRPr>
            </a:p>
          </p:txBody>
        </p:sp>
      </p:grpSp>
      <p:sp>
        <p:nvSpPr>
          <p:cNvPr id="15" name="文字方塊 14"/>
          <p:cNvSpPr txBox="1"/>
          <p:nvPr/>
        </p:nvSpPr>
        <p:spPr>
          <a:xfrm>
            <a:off x="3970849" y="5067192"/>
            <a:ext cx="1147156" cy="400110"/>
          </a:xfrm>
          <a:prstGeom prst="rect">
            <a:avLst/>
          </a:prstGeom>
          <a:noFill/>
        </p:spPr>
        <p:txBody>
          <a:bodyPr wrap="square" rtlCol="0">
            <a:spAutoFit/>
          </a:bodyPr>
          <a:lstStyle/>
          <a:p>
            <a:r>
              <a:rPr kumimoji="1" lang="en-US" altLang="zh-TW" sz="2000" b="1" dirty="0">
                <a:latin typeface="Microsoft JhengHei" charset="-120"/>
                <a:ea typeface="Microsoft JhengHei" charset="-120"/>
                <a:cs typeface="Microsoft JhengHei" charset="-120"/>
              </a:rPr>
              <a:t>Train </a:t>
            </a:r>
            <a:endParaRPr kumimoji="1" lang="zh-TW" altLang="en-US" sz="2800" b="1" dirty="0">
              <a:latin typeface="Microsoft JhengHei" charset="-120"/>
              <a:ea typeface="Microsoft JhengHei" charset="-120"/>
              <a:cs typeface="Microsoft JhengHei" charset="-120"/>
            </a:endParaRPr>
          </a:p>
        </p:txBody>
      </p:sp>
      <p:sp>
        <p:nvSpPr>
          <p:cNvPr id="18" name="矩形 17"/>
          <p:cNvSpPr/>
          <p:nvPr/>
        </p:nvSpPr>
        <p:spPr>
          <a:xfrm>
            <a:off x="6997773" y="5067192"/>
            <a:ext cx="1326004" cy="369332"/>
          </a:xfrm>
          <a:prstGeom prst="rect">
            <a:avLst/>
          </a:prstGeom>
        </p:spPr>
        <p:txBody>
          <a:bodyPr wrap="none">
            <a:spAutoFit/>
          </a:bodyPr>
          <a:lstStyle/>
          <a:p>
            <a:r>
              <a:rPr kumimoji="1" lang="en-US" altLang="zh-TW" b="1" dirty="0">
                <a:latin typeface="Microsoft JhengHei" charset="-120"/>
                <a:ea typeface="Microsoft JhengHei" charset="-120"/>
                <a:cs typeface="Microsoft JhengHei" charset="-120"/>
              </a:rPr>
              <a:t>Validation</a:t>
            </a:r>
            <a:endParaRPr kumimoji="1" lang="zh-TW" altLang="en-US" sz="1600" b="1" dirty="0">
              <a:latin typeface="Microsoft JhengHei" charset="-120"/>
              <a:ea typeface="Microsoft JhengHei" charset="-120"/>
              <a:cs typeface="Microsoft JhengHei" charset="-120"/>
            </a:endParaRPr>
          </a:p>
        </p:txBody>
      </p:sp>
      <p:sp>
        <p:nvSpPr>
          <p:cNvPr id="19" name="矩形 18"/>
          <p:cNvSpPr/>
          <p:nvPr/>
        </p:nvSpPr>
        <p:spPr>
          <a:xfrm>
            <a:off x="9033171" y="5067192"/>
            <a:ext cx="649537" cy="369332"/>
          </a:xfrm>
          <a:prstGeom prst="rect">
            <a:avLst/>
          </a:prstGeom>
        </p:spPr>
        <p:txBody>
          <a:bodyPr wrap="none">
            <a:spAutoFit/>
          </a:bodyPr>
          <a:lstStyle/>
          <a:p>
            <a:r>
              <a:rPr kumimoji="1" lang="en-US" altLang="zh-TW" b="1">
                <a:latin typeface="Microsoft JhengHei" charset="-120"/>
                <a:ea typeface="Microsoft JhengHei" charset="-120"/>
                <a:cs typeface="Microsoft JhengHei" charset="-120"/>
              </a:rPr>
              <a:t>Test</a:t>
            </a:r>
            <a:endParaRPr kumimoji="1" lang="zh-TW" altLang="en-US" sz="1600" b="1" dirty="0">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1455988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模型效果比較</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581" y="1299169"/>
            <a:ext cx="8865939" cy="5418799"/>
          </a:xfrm>
          <a:prstGeom prst="rect">
            <a:avLst/>
          </a:prstGeom>
        </p:spPr>
      </p:pic>
    </p:spTree>
    <p:extLst>
      <p:ext uri="{BB962C8B-B14F-4D97-AF65-F5344CB8AC3E}">
        <p14:creationId xmlns:p14="http://schemas.microsoft.com/office/powerpoint/2010/main" val="611443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特徵影響</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151584"/>
            <a:ext cx="8780420" cy="5597080"/>
          </a:xfrm>
          <a:prstGeom prst="rect">
            <a:avLst/>
          </a:prstGeom>
        </p:spPr>
      </p:pic>
    </p:spTree>
    <p:extLst>
      <p:ext uri="{BB962C8B-B14F-4D97-AF65-F5344CB8AC3E}">
        <p14:creationId xmlns:p14="http://schemas.microsoft.com/office/powerpoint/2010/main" val="2773969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模型參數調整</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172" y="2095500"/>
            <a:ext cx="2355043" cy="2355043"/>
          </a:xfrm>
          <a:prstGeom prst="rect">
            <a:avLst/>
          </a:prstGeom>
        </p:spPr>
      </p:pic>
      <p:sp>
        <p:nvSpPr>
          <p:cNvPr id="6" name="文字方塊 5"/>
          <p:cNvSpPr txBox="1"/>
          <p:nvPr/>
        </p:nvSpPr>
        <p:spPr>
          <a:xfrm>
            <a:off x="839930" y="4512436"/>
            <a:ext cx="2577950" cy="954107"/>
          </a:xfrm>
          <a:prstGeom prst="rect">
            <a:avLst/>
          </a:prstGeom>
          <a:noFill/>
        </p:spPr>
        <p:txBody>
          <a:bodyPr wrap="none" rtlCol="0">
            <a:spAutoFit/>
          </a:bodyPr>
          <a:lstStyle/>
          <a:p>
            <a:pPr algn="ctr"/>
            <a:r>
              <a:rPr kumimoji="1" lang="zh-TW" altLang="en-US" sz="2800" b="1" dirty="0">
                <a:latin typeface="Microsoft JhengHei" charset="-120"/>
                <a:ea typeface="Microsoft JhengHei" charset="-120"/>
                <a:cs typeface="Microsoft JhengHei" charset="-120"/>
              </a:rPr>
              <a:t>網格搜尋法</a:t>
            </a:r>
            <a:endParaRPr kumimoji="1" lang="en-US" altLang="zh-TW" sz="2800" b="1" dirty="0">
              <a:latin typeface="Microsoft JhengHei" charset="-120"/>
              <a:ea typeface="Microsoft JhengHei" charset="-120"/>
              <a:cs typeface="Microsoft JhengHei" charset="-120"/>
            </a:endParaRPr>
          </a:p>
          <a:p>
            <a:pPr algn="ctr"/>
            <a:r>
              <a:rPr kumimoji="1" lang="en-US" altLang="zh-TW" sz="2800" b="1" dirty="0" err="1">
                <a:latin typeface="Microsoft JhengHei" charset="-120"/>
                <a:ea typeface="Microsoft JhengHei" charset="-120"/>
                <a:cs typeface="Microsoft JhengHei" charset="-120"/>
              </a:rPr>
              <a:t>GridSearchCV</a:t>
            </a:r>
            <a:endParaRPr kumimoji="1" lang="zh-TW" altLang="en-US" sz="2000" b="1" dirty="0">
              <a:latin typeface="Microsoft JhengHei" charset="-120"/>
              <a:ea typeface="Microsoft JhengHei" charset="-120"/>
              <a:cs typeface="Microsoft JhengHei" charset="-120"/>
            </a:endParaRPr>
          </a:p>
        </p:txBody>
      </p:sp>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l="1074" r="20270"/>
          <a:stretch/>
        </p:blipFill>
        <p:spPr>
          <a:xfrm>
            <a:off x="3773978" y="2095500"/>
            <a:ext cx="7182197" cy="3136900"/>
          </a:xfrm>
          <a:prstGeom prst="rect">
            <a:avLst/>
          </a:prstGeom>
        </p:spPr>
      </p:pic>
    </p:spTree>
    <p:extLst>
      <p:ext uri="{BB962C8B-B14F-4D97-AF65-F5344CB8AC3E}">
        <p14:creationId xmlns:p14="http://schemas.microsoft.com/office/powerpoint/2010/main" val="175209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銷售預測</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實際預測效果</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717137"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黃  靖</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1299169"/>
            <a:ext cx="8636000" cy="5181600"/>
          </a:xfrm>
          <a:prstGeom prst="rect">
            <a:avLst/>
          </a:prstGeom>
        </p:spPr>
      </p:pic>
    </p:spTree>
    <p:extLst>
      <p:ext uri="{BB962C8B-B14F-4D97-AF65-F5344CB8AC3E}">
        <p14:creationId xmlns:p14="http://schemas.microsoft.com/office/powerpoint/2010/main" val="1067974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爬 蟲 應 用</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422948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2"/>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3"/>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4"/>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5"/>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5"/>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5"/>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商品自動分類</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商品銷量預測</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0">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310393" y="1275209"/>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78851" y="4572457"/>
            <a:ext cx="826191" cy="496840"/>
          </a:xfrm>
          <a:prstGeom prst="rightArrow">
            <a:avLst/>
          </a:prstGeom>
          <a:solidFill>
            <a:srgbClr val="C00000"/>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76DB262A-CBBF-4389-B5CE-ABD4510BE9C4}"/>
              </a:ext>
            </a:extLst>
          </p:cNvPr>
          <p:cNvSpPr/>
          <p:nvPr/>
        </p:nvSpPr>
        <p:spPr>
          <a:xfrm>
            <a:off x="3751760" y="2061057"/>
            <a:ext cx="8129847" cy="4053237"/>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18618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pic>
        <p:nvPicPr>
          <p:cNvPr id="11" name="圖片 10" descr="一張含有 螢幕擷取畫面 的圖片&#10;&#10;自動產生的描述">
            <a:extLst>
              <a:ext uri="{FF2B5EF4-FFF2-40B4-BE49-F238E27FC236}">
                <a16:creationId xmlns:a16="http://schemas.microsoft.com/office/drawing/2014/main" id="{D7870C44-4008-47E0-8B22-3335BA44E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526" y="1137144"/>
            <a:ext cx="3512820" cy="975360"/>
          </a:xfrm>
          <a:prstGeom prst="rect">
            <a:avLst/>
          </a:prstGeom>
        </p:spPr>
      </p:pic>
      <p:pic>
        <p:nvPicPr>
          <p:cNvPr id="12" name="圖片 11" descr="一張含有 螢幕擷取畫面 的圖片&#10;&#10;自動產生的描述">
            <a:extLst>
              <a:ext uri="{FF2B5EF4-FFF2-40B4-BE49-F238E27FC236}">
                <a16:creationId xmlns:a16="http://schemas.microsoft.com/office/drawing/2014/main" id="{35F075D7-75BC-4856-AA18-97477E077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2297146"/>
            <a:ext cx="6315166" cy="3253716"/>
          </a:xfrm>
          <a:prstGeom prst="rect">
            <a:avLst/>
          </a:prstGeom>
        </p:spPr>
      </p:pic>
      <p:pic>
        <p:nvPicPr>
          <p:cNvPr id="14" name="圖片 13" descr="一張含有 螢幕擷取畫面 的圖片&#10;&#10;自動產生的描述">
            <a:extLst>
              <a:ext uri="{FF2B5EF4-FFF2-40B4-BE49-F238E27FC236}">
                <a16:creationId xmlns:a16="http://schemas.microsoft.com/office/drawing/2014/main" id="{F7A0031C-11C5-4B36-AED2-82814F738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150" y="2239502"/>
            <a:ext cx="5739440" cy="2959308"/>
          </a:xfrm>
          <a:prstGeom prst="rect">
            <a:avLst/>
          </a:prstGeom>
        </p:spPr>
      </p:pic>
    </p:spTree>
    <p:extLst>
      <p:ext uri="{BB962C8B-B14F-4D97-AF65-F5344CB8AC3E}">
        <p14:creationId xmlns:p14="http://schemas.microsoft.com/office/powerpoint/2010/main" val="29969093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sp>
        <p:nvSpPr>
          <p:cNvPr id="8" name="文字方塊 7">
            <a:extLst>
              <a:ext uri="{FF2B5EF4-FFF2-40B4-BE49-F238E27FC236}">
                <a16:creationId xmlns:a16="http://schemas.microsoft.com/office/drawing/2014/main" id="{AFF63B4D-4C2D-48C5-9D6B-A14AE8881390}"/>
              </a:ext>
            </a:extLst>
          </p:cNvPr>
          <p:cNvSpPr txBox="1"/>
          <p:nvPr/>
        </p:nvSpPr>
        <p:spPr>
          <a:xfrm>
            <a:off x="248576" y="1030828"/>
            <a:ext cx="11168108" cy="1001172"/>
          </a:xfrm>
          <a:prstGeom prst="rect">
            <a:avLst/>
          </a:prstGeom>
          <a:noFill/>
        </p:spPr>
        <p:txBody>
          <a:bodyPr wrap="square" rtlCol="0">
            <a:spAutoFit/>
          </a:bodyPr>
          <a:lstStyle/>
          <a:p>
            <a:pPr>
              <a:lnSpc>
                <a:spcPct val="200000"/>
              </a:lnSpc>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同時也針對網友獲取購物資訊管道，資策會</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MIC</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調查顯示，獲取購物資訊管道的前五名依序為購物網站（</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54.9%</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Google</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搜尋（</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40.3%</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Facebook</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24.3%</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）、比價引擎（</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22.5%</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）與親友推薦（</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rPr>
              <a:t>16.9%</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B4DFE433-575E-4E80-9235-750E5FC5E0DA}"/>
              </a:ext>
            </a:extLst>
          </p:cNvPr>
          <p:cNvPicPr>
            <a:picLocks noChangeAspect="1"/>
          </p:cNvPicPr>
          <p:nvPr/>
        </p:nvPicPr>
        <p:blipFill rotWithShape="1">
          <a:blip r:embed="rId3">
            <a:extLst>
              <a:ext uri="{28A0092B-C50C-407E-A947-70E740481C1C}">
                <a14:useLocalDpi xmlns:a14="http://schemas.microsoft.com/office/drawing/2010/main" val="0"/>
              </a:ext>
            </a:extLst>
          </a:blip>
          <a:srcRect l="7719" t="5546" r="8981" b="4017"/>
          <a:stretch/>
        </p:blipFill>
        <p:spPr>
          <a:xfrm>
            <a:off x="1485827" y="2095499"/>
            <a:ext cx="8389101" cy="4553875"/>
          </a:xfrm>
          <a:prstGeom prst="rect">
            <a:avLst/>
          </a:prstGeom>
        </p:spPr>
      </p:pic>
      <p:sp>
        <p:nvSpPr>
          <p:cNvPr id="12" name="矩形 11">
            <a:extLst>
              <a:ext uri="{FF2B5EF4-FFF2-40B4-BE49-F238E27FC236}">
                <a16:creationId xmlns:a16="http://schemas.microsoft.com/office/drawing/2014/main" id="{74153CB4-DDC9-4940-A7C0-93B6BDB30AE0}"/>
              </a:ext>
            </a:extLst>
          </p:cNvPr>
          <p:cNvSpPr/>
          <p:nvPr/>
        </p:nvSpPr>
        <p:spPr>
          <a:xfrm>
            <a:off x="6586748" y="6510875"/>
            <a:ext cx="5605252" cy="276999"/>
          </a:xfrm>
          <a:prstGeom prst="rect">
            <a:avLst/>
          </a:prstGeom>
        </p:spPr>
        <p:txBody>
          <a:bodyPr wrap="none">
            <a:spAutoFit/>
          </a:bodyPr>
          <a:lstStyle/>
          <a:p>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rPr>
              <a:t>資料來源</a:t>
            </a: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200"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en-US" altLang="zh-TW" sz="1200" dirty="0">
                <a:hlinkClick r:id="rId4"/>
              </a:rPr>
              <a:t>https://mic.iii.org.tw/IndustryObservations_PressRelease02.aspx?sqno=516</a:t>
            </a:r>
            <a:endParaRPr lang="zh-TW" altLang="en-US" sz="1200" dirty="0"/>
          </a:p>
        </p:txBody>
      </p:sp>
    </p:spTree>
    <p:extLst>
      <p:ext uri="{BB962C8B-B14F-4D97-AF65-F5344CB8AC3E}">
        <p14:creationId xmlns:p14="http://schemas.microsoft.com/office/powerpoint/2010/main" val="26053531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pic>
        <p:nvPicPr>
          <p:cNvPr id="6" name="圖片 5" descr="一張含有 螢幕擷取畫面 的圖片&#10;&#10;自動產生的描述">
            <a:extLst>
              <a:ext uri="{FF2B5EF4-FFF2-40B4-BE49-F238E27FC236}">
                <a16:creationId xmlns:a16="http://schemas.microsoft.com/office/drawing/2014/main" id="{31306B52-126C-4F27-9852-E7E2D1AA9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554" y="2443236"/>
            <a:ext cx="5621991" cy="3214116"/>
          </a:xfrm>
          <a:prstGeom prst="rect">
            <a:avLst/>
          </a:prstGeom>
        </p:spPr>
      </p:pic>
      <p:pic>
        <p:nvPicPr>
          <p:cNvPr id="11" name="圖片 10" descr="一張含有 螢幕擷取畫面 的圖片&#10;&#10;自動產生的描述">
            <a:extLst>
              <a:ext uri="{FF2B5EF4-FFF2-40B4-BE49-F238E27FC236}">
                <a16:creationId xmlns:a16="http://schemas.microsoft.com/office/drawing/2014/main" id="{D7870C44-4008-47E0-8B22-3335BA44E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339" y="1210096"/>
            <a:ext cx="3512820" cy="975360"/>
          </a:xfrm>
          <a:prstGeom prst="rect">
            <a:avLst/>
          </a:prstGeom>
        </p:spPr>
      </p:pic>
      <p:pic>
        <p:nvPicPr>
          <p:cNvPr id="10" name="圖片 9" descr="一張含有 螢幕擷取畫面 的圖片&#10;&#10;自動產生的描述">
            <a:extLst>
              <a:ext uri="{FF2B5EF4-FFF2-40B4-BE49-F238E27FC236}">
                <a16:creationId xmlns:a16="http://schemas.microsoft.com/office/drawing/2014/main" id="{AD705C4A-7E7F-48BD-90B6-CAE53B20F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5" y="2379644"/>
            <a:ext cx="6141583" cy="3277708"/>
          </a:xfrm>
          <a:prstGeom prst="rect">
            <a:avLst/>
          </a:prstGeom>
        </p:spPr>
      </p:pic>
    </p:spTree>
    <p:extLst>
      <p:ext uri="{BB962C8B-B14F-4D97-AF65-F5344CB8AC3E}">
        <p14:creationId xmlns:p14="http://schemas.microsoft.com/office/powerpoint/2010/main" val="29703934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pic>
        <p:nvPicPr>
          <p:cNvPr id="7" name="圖片 6" descr="一張含有 文字, 報紙 的圖片&#10;&#10;自動產生的描述">
            <a:extLst>
              <a:ext uri="{FF2B5EF4-FFF2-40B4-BE49-F238E27FC236}">
                <a16:creationId xmlns:a16="http://schemas.microsoft.com/office/drawing/2014/main" id="{58C4479C-646E-4B43-B4B0-CE2ABE4E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2458138"/>
            <a:ext cx="6065289" cy="3325352"/>
          </a:xfrm>
          <a:prstGeom prst="rect">
            <a:avLst/>
          </a:prstGeom>
        </p:spPr>
      </p:pic>
      <p:pic>
        <p:nvPicPr>
          <p:cNvPr id="12" name="圖片 11" descr="一張含有 螢幕擷取畫面 的圖片&#10;&#10;自動產生的描述">
            <a:extLst>
              <a:ext uri="{FF2B5EF4-FFF2-40B4-BE49-F238E27FC236}">
                <a16:creationId xmlns:a16="http://schemas.microsoft.com/office/drawing/2014/main" id="{DB5FD0D8-3E94-4F50-BD25-CFCFD3060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872" y="2458138"/>
            <a:ext cx="6144128" cy="3581292"/>
          </a:xfrm>
          <a:prstGeom prst="rect">
            <a:avLst/>
          </a:prstGeom>
        </p:spPr>
      </p:pic>
      <p:pic>
        <p:nvPicPr>
          <p:cNvPr id="16" name="圖片 15">
            <a:extLst>
              <a:ext uri="{FF2B5EF4-FFF2-40B4-BE49-F238E27FC236}">
                <a16:creationId xmlns:a16="http://schemas.microsoft.com/office/drawing/2014/main" id="{C86023A5-C2E8-41AB-89EE-62714F7048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402" y="1174170"/>
            <a:ext cx="2948940" cy="723900"/>
          </a:xfrm>
          <a:prstGeom prst="rect">
            <a:avLst/>
          </a:prstGeom>
        </p:spPr>
      </p:pic>
    </p:spTree>
    <p:extLst>
      <p:ext uri="{BB962C8B-B14F-4D97-AF65-F5344CB8AC3E}">
        <p14:creationId xmlns:p14="http://schemas.microsoft.com/office/powerpoint/2010/main" val="1474055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pic>
        <p:nvPicPr>
          <p:cNvPr id="6" name="圖片 5" descr="一張含有 螢幕擷取畫面 的圖片&#10;&#10;自動產生的描述">
            <a:extLst>
              <a:ext uri="{FF2B5EF4-FFF2-40B4-BE49-F238E27FC236}">
                <a16:creationId xmlns:a16="http://schemas.microsoft.com/office/drawing/2014/main" id="{ED9FE203-EE92-4908-82C4-DD9E943A7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822" y="2369329"/>
            <a:ext cx="6592178" cy="3092491"/>
          </a:xfrm>
          <a:prstGeom prst="rect">
            <a:avLst/>
          </a:prstGeom>
        </p:spPr>
      </p:pic>
      <p:pic>
        <p:nvPicPr>
          <p:cNvPr id="10" name="圖片 9" descr="一張含有 螢幕擷取畫面 的圖片&#10;&#10;自動產生的描述">
            <a:extLst>
              <a:ext uri="{FF2B5EF4-FFF2-40B4-BE49-F238E27FC236}">
                <a16:creationId xmlns:a16="http://schemas.microsoft.com/office/drawing/2014/main" id="{23D3FDDA-7F22-4C66-848D-48A251FBB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31097"/>
            <a:ext cx="5599822" cy="4124922"/>
          </a:xfrm>
          <a:prstGeom prst="rect">
            <a:avLst/>
          </a:prstGeom>
        </p:spPr>
      </p:pic>
    </p:spTree>
    <p:extLst>
      <p:ext uri="{BB962C8B-B14F-4D97-AF65-F5344CB8AC3E}">
        <p14:creationId xmlns:p14="http://schemas.microsoft.com/office/powerpoint/2010/main" val="40283293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sp>
        <p:nvSpPr>
          <p:cNvPr id="21" name="文字方塊 20">
            <a:extLst>
              <a:ext uri="{FF2B5EF4-FFF2-40B4-BE49-F238E27FC236}">
                <a16:creationId xmlns:a16="http://schemas.microsoft.com/office/drawing/2014/main" id="{F9651B9A-A18C-4DE7-95FF-901C457B39FC}"/>
              </a:ext>
            </a:extLst>
          </p:cNvPr>
          <p:cNvSpPr txBox="1"/>
          <p:nvPr/>
        </p:nvSpPr>
        <p:spPr>
          <a:xfrm>
            <a:off x="7806812" y="2729500"/>
            <a:ext cx="1196161" cy="461665"/>
          </a:xfrm>
          <a:prstGeom prst="rect">
            <a:avLst/>
          </a:prstGeom>
          <a:noFill/>
        </p:spPr>
        <p:txBody>
          <a:bodyPr wrap="none" rtlCol="0">
            <a:spAutoFit/>
          </a:bodyPr>
          <a:lstStyle/>
          <a:p>
            <a:r>
              <a:rPr lang="en-US" altLang="zh-TW" sz="2400" dirty="0">
                <a:latin typeface="微軟正黑體" panose="020B0604030504040204" pitchFamily="34" charset="-120"/>
                <a:ea typeface="微軟正黑體" panose="020B0604030504040204" pitchFamily="34" charset="-120"/>
              </a:rPr>
              <a:t>header</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88553441-EFF4-4093-BDB6-52431040D73C}"/>
              </a:ext>
            </a:extLst>
          </p:cNvPr>
          <p:cNvSpPr txBox="1"/>
          <p:nvPr/>
        </p:nvSpPr>
        <p:spPr>
          <a:xfrm>
            <a:off x="7806812" y="4379500"/>
            <a:ext cx="1866217" cy="461665"/>
          </a:xfrm>
          <a:prstGeom prst="rect">
            <a:avLst/>
          </a:prstGeom>
          <a:noFill/>
        </p:spPr>
        <p:txBody>
          <a:bodyPr wrap="none" rtlCol="0">
            <a:spAutoFit/>
          </a:bodyPr>
          <a:lstStyle/>
          <a:p>
            <a:r>
              <a:rPr lang="en-US" altLang="zh-TW" sz="2400" dirty="0" err="1">
                <a:latin typeface="微軟正黑體" panose="020B0604030504040204" pitchFamily="34" charset="-120"/>
                <a:ea typeface="微軟正黑體" panose="020B0604030504040204" pitchFamily="34" charset="-120"/>
              </a:rPr>
              <a:t>time.sleep</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165CCFC8-B68D-43E7-BAE4-08C27D754F76}"/>
              </a:ext>
            </a:extLst>
          </p:cNvPr>
          <p:cNvSpPr txBox="1"/>
          <p:nvPr/>
        </p:nvSpPr>
        <p:spPr>
          <a:xfrm>
            <a:off x="8404892" y="3191165"/>
            <a:ext cx="1480277"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User-Agent </a:t>
            </a:r>
          </a:p>
          <a:p>
            <a:r>
              <a:rPr lang="en-US" altLang="zh-TW" dirty="0">
                <a:latin typeface="微軟正黑體" panose="020B0604030504040204" pitchFamily="34" charset="-120"/>
                <a:ea typeface="微軟正黑體" panose="020B0604030504040204" pitchFamily="34" charset="-120"/>
              </a:rPr>
              <a:t>server</a:t>
            </a:r>
          </a:p>
          <a:p>
            <a:r>
              <a:rPr lang="en-US" altLang="zh-TW" dirty="0" err="1">
                <a:latin typeface="微軟正黑體" panose="020B0604030504040204" pitchFamily="34" charset="-120"/>
                <a:ea typeface="微軟正黑體" panose="020B0604030504040204" pitchFamily="34" charset="-120"/>
              </a:rPr>
              <a:t>Referer</a:t>
            </a:r>
            <a:endParaRPr lang="zh-TW" altLang="en-US" dirty="0">
              <a:latin typeface="微軟正黑體" panose="020B0604030504040204" pitchFamily="34" charset="-120"/>
              <a:ea typeface="微軟正黑體" panose="020B0604030504040204" pitchFamily="34" charset="-120"/>
            </a:endParaRPr>
          </a:p>
        </p:txBody>
      </p:sp>
      <p:pic>
        <p:nvPicPr>
          <p:cNvPr id="26" name="圖片 25">
            <a:extLst>
              <a:ext uri="{FF2B5EF4-FFF2-40B4-BE49-F238E27FC236}">
                <a16:creationId xmlns:a16="http://schemas.microsoft.com/office/drawing/2014/main" id="{57333C27-90C6-411B-A50D-60F65C436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39" y="2422971"/>
            <a:ext cx="6835339" cy="2892339"/>
          </a:xfrm>
          <a:prstGeom prst="rect">
            <a:avLst/>
          </a:prstGeom>
        </p:spPr>
      </p:pic>
      <p:pic>
        <p:nvPicPr>
          <p:cNvPr id="6" name="圖片 5">
            <a:extLst>
              <a:ext uri="{FF2B5EF4-FFF2-40B4-BE49-F238E27FC236}">
                <a16:creationId xmlns:a16="http://schemas.microsoft.com/office/drawing/2014/main" id="{F3AD5F4F-A461-47F6-868A-8C3A2A4D1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39" y="1250712"/>
            <a:ext cx="838178" cy="1001047"/>
          </a:xfrm>
          <a:prstGeom prst="rect">
            <a:avLst/>
          </a:prstGeom>
        </p:spPr>
      </p:pic>
    </p:spTree>
    <p:extLst>
      <p:ext uri="{BB962C8B-B14F-4D97-AF65-F5344CB8AC3E}">
        <p14:creationId xmlns:p14="http://schemas.microsoft.com/office/powerpoint/2010/main" val="407742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爬蟲應用</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葉上豪</a:t>
            </a:r>
          </a:p>
        </p:txBody>
      </p:sp>
      <p:pic>
        <p:nvPicPr>
          <p:cNvPr id="6" name="圖片 5" descr="一張含有 文字, 螢幕擷取畫面 的圖片&#10;&#10;自動產生的描述">
            <a:extLst>
              <a:ext uri="{FF2B5EF4-FFF2-40B4-BE49-F238E27FC236}">
                <a16:creationId xmlns:a16="http://schemas.microsoft.com/office/drawing/2014/main" id="{AAEADE4F-1C82-47D7-98FB-548C80500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016000"/>
            <a:ext cx="5577840" cy="3657600"/>
          </a:xfrm>
          <a:prstGeom prst="rect">
            <a:avLst/>
          </a:prstGeom>
        </p:spPr>
      </p:pic>
      <p:pic>
        <p:nvPicPr>
          <p:cNvPr id="10" name="圖片 9" descr="一張含有 文字 的圖片&#10;&#10;自動產生的描述">
            <a:extLst>
              <a:ext uri="{FF2B5EF4-FFF2-40B4-BE49-F238E27FC236}">
                <a16:creationId xmlns:a16="http://schemas.microsoft.com/office/drawing/2014/main" id="{F4D3BAAF-C05F-4E5D-91DE-9FF7BD92F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764" y="3514810"/>
            <a:ext cx="7485236" cy="3343190"/>
          </a:xfrm>
          <a:prstGeom prst="rect">
            <a:avLst/>
          </a:prstGeom>
        </p:spPr>
      </p:pic>
      <p:pic>
        <p:nvPicPr>
          <p:cNvPr id="7" name="圖片 6" descr="一張含有 物件 的圖片&#10;&#10;自動產生的描述">
            <a:extLst>
              <a:ext uri="{FF2B5EF4-FFF2-40B4-BE49-F238E27FC236}">
                <a16:creationId xmlns:a16="http://schemas.microsoft.com/office/drawing/2014/main" id="{3EE43949-D9E7-40C6-8460-825796F17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4955458"/>
            <a:ext cx="2521903" cy="1298780"/>
          </a:xfrm>
          <a:prstGeom prst="rect">
            <a:avLst/>
          </a:prstGeom>
        </p:spPr>
      </p:pic>
      <p:pic>
        <p:nvPicPr>
          <p:cNvPr id="12" name="圖片 11" descr="一張含有 美工圖案, 急救箱 的圖片&#10;&#10;自動產生的描述">
            <a:extLst>
              <a:ext uri="{FF2B5EF4-FFF2-40B4-BE49-F238E27FC236}">
                <a16:creationId xmlns:a16="http://schemas.microsoft.com/office/drawing/2014/main" id="{E94FA8EA-36C7-477D-BA6C-B52CD3175C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8075" y="2302200"/>
            <a:ext cx="1040990" cy="1040990"/>
          </a:xfrm>
          <a:prstGeom prst="rect">
            <a:avLst/>
          </a:prstGeom>
        </p:spPr>
      </p:pic>
    </p:spTree>
    <p:extLst>
      <p:ext uri="{BB962C8B-B14F-4D97-AF65-F5344CB8AC3E}">
        <p14:creationId xmlns:p14="http://schemas.microsoft.com/office/powerpoint/2010/main" val="8838531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實 例 示 範</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38606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3"/>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4"/>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5"/>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6"/>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6"/>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6"/>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商品自動分類</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商品銷量預測</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1">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310393" y="1275209"/>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78851" y="4572457"/>
            <a:ext cx="826191" cy="496840"/>
          </a:xfrm>
          <a:prstGeom prst="rightArrow">
            <a:avLst/>
          </a:prstGeom>
          <a:solidFill>
            <a:srgbClr val="C00000"/>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55563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8B71A4-A1FD-4C31-9439-1820343B4C98}"/>
              </a:ext>
            </a:extLst>
          </p:cNvPr>
          <p:cNvSpPr/>
          <p:nvPr/>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未 來 展 望</a:t>
            </a:r>
            <a:endParaRPr lang="en-US" altLang="zh-TW" sz="6600" b="1" dirty="0">
              <a:ln w="10160">
                <a:solidFill>
                  <a:schemeClr val="bg1"/>
                </a:solidFill>
                <a:prstDash val="solid"/>
              </a:ln>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01784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未來展望</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sp>
        <p:nvSpPr>
          <p:cNvPr id="32" name="TextBox 12">
            <a:extLst>
              <a:ext uri="{FF2B5EF4-FFF2-40B4-BE49-F238E27FC236}">
                <a16:creationId xmlns:a16="http://schemas.microsoft.com/office/drawing/2014/main" id="{05486077-FACC-4D37-A585-C01D2A222ED4}"/>
              </a:ext>
            </a:extLst>
          </p:cNvPr>
          <p:cNvSpPr txBox="1"/>
          <p:nvPr/>
        </p:nvSpPr>
        <p:spPr>
          <a:xfrm>
            <a:off x="304252" y="2761344"/>
            <a:ext cx="7493548" cy="1882438"/>
          </a:xfrm>
          <a:prstGeom prst="rect">
            <a:avLst/>
          </a:prstGeom>
          <a:noFill/>
        </p:spPr>
        <p:txBody>
          <a:bodyPr wrap="square" rtlCol="0" anchor="ctr">
            <a:spAutoFit/>
          </a:bodyPr>
          <a:lstStyle/>
          <a:p>
            <a:pPr marL="800100" lvl="1" indent="-34290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特徵可以加入外在經濟環境指標</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如消費者指數</a:t>
            </a:r>
            <a:r>
              <a:rPr lang="en-US" altLang="zh-TW" sz="2000" dirty="0">
                <a:latin typeface="微軟正黑體" panose="020B0604030504040204" pitchFamily="34" charset="-120"/>
                <a:ea typeface="微軟正黑體" panose="020B0604030504040204" pitchFamily="34" charset="-120"/>
              </a:rPr>
              <a:t>)</a:t>
            </a:r>
          </a:p>
          <a:p>
            <a:pPr marL="800100" lvl="1" indent="-342900">
              <a:lnSpc>
                <a:spcPct val="150000"/>
              </a:lnSpc>
              <a:buFont typeface="Arial" panose="020B0604020202020204" pitchFamily="34" charset="0"/>
              <a:buChar char="•"/>
            </a:pP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爬取論壇與新商品討論部落格，了解網民追捧的流行聲量</a:t>
            </a:r>
            <a:endPar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拓展爬蟲程式覆蓋率，了解境外商品資訊</a:t>
            </a:r>
            <a:endPar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800100" lvl="1" indent="-342900">
              <a:lnSpc>
                <a:spcPct val="150000"/>
              </a:lnSpc>
              <a:buFont typeface="Arial" panose="020B0604020202020204" pitchFamily="34" charset="0"/>
              <a:buChar char="•"/>
            </a:pP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Kafka</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串流處理平台，回收爬蟲資訊</a:t>
            </a:r>
            <a:endPar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Tree>
    <p:extLst>
      <p:ext uri="{BB962C8B-B14F-4D97-AF65-F5344CB8AC3E}">
        <p14:creationId xmlns:p14="http://schemas.microsoft.com/office/powerpoint/2010/main" val="40185531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 </a:t>
              </a:r>
              <a:r>
                <a:rPr lang="en-US" altLang="zh-TW" sz="4000" b="1" dirty="0">
                  <a:latin typeface="微軟正黑體" panose="020B0604030504040204" pitchFamily="34" charset="-120"/>
                  <a:ea typeface="微軟正黑體" panose="020B0604030504040204" pitchFamily="34" charset="-120"/>
                </a:rPr>
                <a:t>: </a:t>
              </a:r>
              <a:r>
                <a:rPr lang="zh-TW" altLang="en-US" sz="4000" b="1" dirty="0">
                  <a:latin typeface="微軟正黑體" panose="020B0604030504040204" pitchFamily="34" charset="-120"/>
                  <a:ea typeface="微軟正黑體" panose="020B0604030504040204" pitchFamily="34" charset="-120"/>
                </a:rPr>
                <a:t>找尋具熱銷潛力的爆紅產品</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3"/>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4"/>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5"/>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6"/>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6"/>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6"/>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1">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757192" y="4015965"/>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12011" y="3244632"/>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F8A876BF-FB81-4797-A8AD-3242FD106631}"/>
              </a:ext>
            </a:extLst>
          </p:cNvPr>
          <p:cNvSpPr/>
          <p:nvPr/>
        </p:nvSpPr>
        <p:spPr>
          <a:xfrm>
            <a:off x="3598877" y="2463551"/>
            <a:ext cx="8120157" cy="316999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1BD66CA0-1E70-4F00-8455-82594024101A}"/>
              </a:ext>
            </a:extLst>
          </p:cNvPr>
          <p:cNvSpPr/>
          <p:nvPr/>
        </p:nvSpPr>
        <p:spPr>
          <a:xfrm>
            <a:off x="3563782" y="1156925"/>
            <a:ext cx="5191335" cy="892552"/>
          </a:xfrm>
          <a:prstGeom prst="rect">
            <a:avLst/>
          </a:prstGeom>
        </p:spPr>
        <p:txBody>
          <a:bodyPr wrap="square">
            <a:spAutoFit/>
          </a:bodyPr>
          <a:lstStyle/>
          <a:p>
            <a:pPr lvl="1"/>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自營運紀錄中萃取資訊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57300" lvl="2" indent="-34290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由合作的電商平台提供交易與瀏覽資料中，萃取有用的資訊，建立各項預測模型</a:t>
            </a:r>
            <a:endParaRPr lang="zh-TW" altLang="en-US" dirty="0"/>
          </a:p>
        </p:txBody>
      </p:sp>
    </p:spTree>
    <p:extLst>
      <p:ext uri="{BB962C8B-B14F-4D97-AF65-F5344CB8AC3E}">
        <p14:creationId xmlns:p14="http://schemas.microsoft.com/office/powerpoint/2010/main" val="5043157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 </a:t>
              </a:r>
              <a:r>
                <a:rPr lang="en-US" altLang="zh-TW" sz="4000" b="1" dirty="0">
                  <a:latin typeface="微軟正黑體" panose="020B0604030504040204" pitchFamily="34" charset="-120"/>
                  <a:ea typeface="微軟正黑體" panose="020B0604030504040204" pitchFamily="34" charset="-120"/>
                </a:rPr>
                <a:t>: </a:t>
              </a:r>
              <a:r>
                <a:rPr lang="zh-TW" altLang="en-US" sz="4000" b="1" dirty="0">
                  <a:latin typeface="微軟正黑體" panose="020B0604030504040204" pitchFamily="34" charset="-120"/>
                  <a:ea typeface="微軟正黑體" panose="020B0604030504040204" pitchFamily="34" charset="-120"/>
                </a:rPr>
                <a:t>找尋具熱銷潛力的爆紅產品</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3"/>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4"/>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5"/>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6"/>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6"/>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6"/>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1">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586237" y="4147383"/>
            <a:ext cx="3391729" cy="261810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12011" y="3244632"/>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46402B3A-DC74-4F34-AE1A-8D2C43BAE586}"/>
              </a:ext>
            </a:extLst>
          </p:cNvPr>
          <p:cNvSpPr/>
          <p:nvPr/>
        </p:nvSpPr>
        <p:spPr>
          <a:xfrm>
            <a:off x="3563782" y="1156925"/>
            <a:ext cx="6096000" cy="892552"/>
          </a:xfrm>
          <a:prstGeom prst="rect">
            <a:avLst/>
          </a:prstGeom>
        </p:spPr>
        <p:txBody>
          <a:bodyPr>
            <a:spAutoFit/>
          </a:bodyPr>
          <a:lstStyle/>
          <a:p>
            <a:pPr lvl="1"/>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建立商品自動分類模型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00150" lvl="2" indent="-28575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協助自動分類商品，提供銷量預測有效的分類特徵，減低人工上架成本與分錯問題</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9" name="矩形 28">
            <a:extLst>
              <a:ext uri="{FF2B5EF4-FFF2-40B4-BE49-F238E27FC236}">
                <a16:creationId xmlns:a16="http://schemas.microsoft.com/office/drawing/2014/main" id="{7EA8D135-1459-460B-A1CC-94E57445DAE4}"/>
              </a:ext>
            </a:extLst>
          </p:cNvPr>
          <p:cNvSpPr/>
          <p:nvPr/>
        </p:nvSpPr>
        <p:spPr>
          <a:xfrm>
            <a:off x="7652590" y="2451408"/>
            <a:ext cx="4236513" cy="3048036"/>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68566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 </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 找尋具熱銷潛力的爆紅產品</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3"/>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4"/>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5"/>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6"/>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6"/>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6"/>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建立商品分類模型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1">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586237" y="4049000"/>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12011" y="3244632"/>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1275D3D6-E97A-43B5-B96C-D2FA2080A405}"/>
              </a:ext>
            </a:extLst>
          </p:cNvPr>
          <p:cNvSpPr/>
          <p:nvPr/>
        </p:nvSpPr>
        <p:spPr>
          <a:xfrm>
            <a:off x="3563782" y="1156925"/>
            <a:ext cx="6096000" cy="1384995"/>
          </a:xfrm>
          <a:prstGeom prst="rect">
            <a:avLst/>
          </a:prstGeom>
        </p:spPr>
        <p:txBody>
          <a:bodyPr>
            <a:spAutoFit/>
          </a:bodyPr>
          <a:lstStyle/>
          <a:p>
            <a:pPr lvl="1"/>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建立商品銷量預測模型</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00150" lvl="2" indent="-28575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分類模型做到精準分類後，提供給銷量預測模型做為關鍵特徵欄位</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00150" lvl="2" indent="-28575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協助領域專家以</a:t>
            </a:r>
            <a:r>
              <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Data Driven</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的角度，客觀呈現更精準的銷售分析報告</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Tree>
    <p:extLst>
      <p:ext uri="{BB962C8B-B14F-4D97-AF65-F5344CB8AC3E}">
        <p14:creationId xmlns:p14="http://schemas.microsoft.com/office/powerpoint/2010/main" val="339338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1332CE43-A38F-4B9D-AB5E-25C1CD4606A8}"/>
              </a:ext>
            </a:extLst>
          </p:cNvPr>
          <p:cNvGrpSpPr/>
          <p:nvPr/>
        </p:nvGrpSpPr>
        <p:grpSpPr>
          <a:xfrm>
            <a:off x="-12700" y="0"/>
            <a:ext cx="12331700" cy="1079500"/>
            <a:chOff x="-12700" y="0"/>
            <a:chExt cx="12331700" cy="1079500"/>
          </a:xfrm>
        </p:grpSpPr>
        <p:sp>
          <p:nvSpPr>
            <p:cNvPr id="2" name="矩形 1">
              <a:extLst>
                <a:ext uri="{FF2B5EF4-FFF2-40B4-BE49-F238E27FC236}">
                  <a16:creationId xmlns:a16="http://schemas.microsoft.com/office/drawing/2014/main" id="{E0721A88-AE3E-477B-8054-6C7CF5D777F7}"/>
                </a:ext>
              </a:extLst>
            </p:cNvPr>
            <p:cNvSpPr/>
            <p:nvPr/>
          </p:nvSpPr>
          <p:spPr>
            <a:xfrm>
              <a:off x="0" y="0"/>
              <a:ext cx="12192000" cy="1079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dirty="0">
                  <a:latin typeface="微軟正黑體" panose="020B0604030504040204" pitchFamily="34" charset="-120"/>
                  <a:ea typeface="微軟正黑體" panose="020B0604030504040204" pitchFamily="34" charset="-120"/>
                </a:rPr>
                <a:t>  專題動機 </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 找尋具熱銷潛力的爆紅產品</a:t>
              </a:r>
            </a:p>
          </p:txBody>
        </p:sp>
        <p:cxnSp>
          <p:nvCxnSpPr>
            <p:cNvPr id="5" name="直線接點 4">
              <a:extLst>
                <a:ext uri="{FF2B5EF4-FFF2-40B4-BE49-F238E27FC236}">
                  <a16:creationId xmlns:a16="http://schemas.microsoft.com/office/drawing/2014/main" id="{E833B97B-0D77-4E8A-9AF7-F29124C8CEA8}"/>
                </a:ext>
              </a:extLst>
            </p:cNvPr>
            <p:cNvCxnSpPr>
              <a:cxnSpLocks/>
            </p:cNvCxnSpPr>
            <p:nvPr/>
          </p:nvCxnSpPr>
          <p:spPr>
            <a:xfrm>
              <a:off x="-12700" y="1016000"/>
              <a:ext cx="12331700" cy="0"/>
            </a:xfrm>
            <a:prstGeom prst="line">
              <a:avLst/>
            </a:prstGeom>
            <a:ln w="1524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72C8A598-4390-42E7-AA46-FAB7002DD941}"/>
              </a:ext>
            </a:extLst>
          </p:cNvPr>
          <p:cNvSpPr txBox="1"/>
          <p:nvPr/>
        </p:nvSpPr>
        <p:spPr>
          <a:xfrm>
            <a:off x="10215520" y="418752"/>
            <a:ext cx="18710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講者</a:t>
            </a:r>
            <a:r>
              <a:rPr lang="en-US" altLang="zh-TW" sz="2400" dirty="0">
                <a:solidFill>
                  <a:schemeClr val="bg1"/>
                </a:solidFill>
                <a:latin typeface="微軟正黑體" panose="020B0604030504040204" pitchFamily="34" charset="-120"/>
                <a:ea typeface="微軟正黑體" panose="020B0604030504040204" pitchFamily="34" charset="-120"/>
              </a:rPr>
              <a:t>:</a:t>
            </a:r>
            <a:r>
              <a:rPr lang="zh-TW" altLang="en-US" sz="2400" dirty="0">
                <a:solidFill>
                  <a:schemeClr val="bg1"/>
                </a:solidFill>
                <a:latin typeface="微軟正黑體" panose="020B0604030504040204" pitchFamily="34" charset="-120"/>
                <a:ea typeface="微軟正黑體" panose="020B0604030504040204" pitchFamily="34" charset="-120"/>
              </a:rPr>
              <a:t> 陳宏嘉</a:t>
            </a:r>
          </a:p>
        </p:txBody>
      </p:sp>
      <p:grpSp>
        <p:nvGrpSpPr>
          <p:cNvPr id="6" name="群組 5">
            <a:extLst>
              <a:ext uri="{FF2B5EF4-FFF2-40B4-BE49-F238E27FC236}">
                <a16:creationId xmlns:a16="http://schemas.microsoft.com/office/drawing/2014/main" id="{90C5E217-AF0E-4B23-925F-A2416046C551}"/>
              </a:ext>
            </a:extLst>
          </p:cNvPr>
          <p:cNvGrpSpPr/>
          <p:nvPr/>
        </p:nvGrpSpPr>
        <p:grpSpPr>
          <a:xfrm>
            <a:off x="4592365" y="2503454"/>
            <a:ext cx="3007270" cy="2401181"/>
            <a:chOff x="1089432" y="2231928"/>
            <a:chExt cx="3007270" cy="2401181"/>
          </a:xfrm>
        </p:grpSpPr>
        <p:pic>
          <p:nvPicPr>
            <p:cNvPr id="7" name="017-can-3.png" descr="017-can-3.png">
              <a:extLst>
                <a:ext uri="{FF2B5EF4-FFF2-40B4-BE49-F238E27FC236}">
                  <a16:creationId xmlns:a16="http://schemas.microsoft.com/office/drawing/2014/main" id="{C1EDC407-AA47-47F1-ABB8-40829F0AF4FE}"/>
                </a:ext>
              </a:extLst>
            </p:cNvPr>
            <p:cNvPicPr>
              <a:picLocks noChangeAspect="1"/>
            </p:cNvPicPr>
            <p:nvPr/>
          </p:nvPicPr>
          <p:blipFill>
            <a:blip r:embed="rId3"/>
            <a:stretch>
              <a:fillRect/>
            </a:stretch>
          </p:blipFill>
          <p:spPr>
            <a:xfrm>
              <a:off x="3505830" y="4019692"/>
              <a:ext cx="394631" cy="394631"/>
            </a:xfrm>
            <a:prstGeom prst="rect">
              <a:avLst/>
            </a:prstGeom>
            <a:ln w="12700" cap="flat">
              <a:noFill/>
              <a:miter lim="400000"/>
            </a:ln>
            <a:effectLst/>
          </p:spPr>
        </p:pic>
        <p:pic>
          <p:nvPicPr>
            <p:cNvPr id="8" name="034-snack.png" descr="034-snack.png">
              <a:extLst>
                <a:ext uri="{FF2B5EF4-FFF2-40B4-BE49-F238E27FC236}">
                  <a16:creationId xmlns:a16="http://schemas.microsoft.com/office/drawing/2014/main" id="{E64FB590-C534-477C-9CAB-7BB3717B903D}"/>
                </a:ext>
              </a:extLst>
            </p:cNvPr>
            <p:cNvPicPr>
              <a:picLocks noChangeAspect="1"/>
            </p:cNvPicPr>
            <p:nvPr/>
          </p:nvPicPr>
          <p:blipFill>
            <a:blip r:embed="rId4"/>
            <a:stretch>
              <a:fillRect/>
            </a:stretch>
          </p:blipFill>
          <p:spPr>
            <a:xfrm>
              <a:off x="2726173" y="4029328"/>
              <a:ext cx="474108" cy="474107"/>
            </a:xfrm>
            <a:prstGeom prst="rect">
              <a:avLst/>
            </a:prstGeom>
            <a:ln w="12700" cap="flat">
              <a:noFill/>
              <a:miter lim="400000"/>
            </a:ln>
            <a:effectLst/>
          </p:spPr>
        </p:pic>
        <p:pic>
          <p:nvPicPr>
            <p:cNvPr id="10" name="044-sauce.png" descr="044-sauce.png">
              <a:extLst>
                <a:ext uri="{FF2B5EF4-FFF2-40B4-BE49-F238E27FC236}">
                  <a16:creationId xmlns:a16="http://schemas.microsoft.com/office/drawing/2014/main" id="{90A91503-DC1C-441F-80AD-F551A73883A2}"/>
                </a:ext>
              </a:extLst>
            </p:cNvPr>
            <p:cNvPicPr>
              <a:picLocks noChangeAspect="1"/>
            </p:cNvPicPr>
            <p:nvPr/>
          </p:nvPicPr>
          <p:blipFill>
            <a:blip r:embed="rId5"/>
            <a:stretch>
              <a:fillRect/>
            </a:stretch>
          </p:blipFill>
          <p:spPr>
            <a:xfrm>
              <a:off x="1898286" y="4045396"/>
              <a:ext cx="474107" cy="474109"/>
            </a:xfrm>
            <a:prstGeom prst="rect">
              <a:avLst/>
            </a:prstGeom>
            <a:ln w="12700" cap="flat">
              <a:noFill/>
              <a:miter lim="400000"/>
            </a:ln>
            <a:effectLst/>
          </p:spPr>
        </p:pic>
        <p:pic>
          <p:nvPicPr>
            <p:cNvPr id="11" name="wicker-basket.png" descr="wicker-basket.png">
              <a:extLst>
                <a:ext uri="{FF2B5EF4-FFF2-40B4-BE49-F238E27FC236}">
                  <a16:creationId xmlns:a16="http://schemas.microsoft.com/office/drawing/2014/main" id="{BD31ABB2-62CD-4E58-A96A-A9D2C5AD0F2C}"/>
                </a:ext>
              </a:extLst>
            </p:cNvPr>
            <p:cNvPicPr>
              <a:picLocks noChangeAspect="1"/>
            </p:cNvPicPr>
            <p:nvPr/>
          </p:nvPicPr>
          <p:blipFill>
            <a:blip r:embed="rId6"/>
            <a:stretch>
              <a:fillRect/>
            </a:stretch>
          </p:blipFill>
          <p:spPr>
            <a:xfrm>
              <a:off x="1837976" y="3878018"/>
              <a:ext cx="755091" cy="755091"/>
            </a:xfrm>
            <a:prstGeom prst="rect">
              <a:avLst/>
            </a:prstGeom>
            <a:ln w="12700" cap="flat">
              <a:noFill/>
              <a:miter lim="400000"/>
            </a:ln>
            <a:effectLst/>
          </p:spPr>
        </p:pic>
        <p:pic>
          <p:nvPicPr>
            <p:cNvPr id="12" name="wicker-basket.png" descr="wicker-basket.png">
              <a:extLst>
                <a:ext uri="{FF2B5EF4-FFF2-40B4-BE49-F238E27FC236}">
                  <a16:creationId xmlns:a16="http://schemas.microsoft.com/office/drawing/2014/main" id="{EB3B03ED-8883-4849-972C-DF6EF97E5C4C}"/>
                </a:ext>
              </a:extLst>
            </p:cNvPr>
            <p:cNvPicPr>
              <a:picLocks noChangeAspect="1"/>
            </p:cNvPicPr>
            <p:nvPr/>
          </p:nvPicPr>
          <p:blipFill>
            <a:blip r:embed="rId6"/>
            <a:stretch>
              <a:fillRect/>
            </a:stretch>
          </p:blipFill>
          <p:spPr>
            <a:xfrm>
              <a:off x="2593067" y="3875857"/>
              <a:ext cx="755091" cy="755092"/>
            </a:xfrm>
            <a:prstGeom prst="rect">
              <a:avLst/>
            </a:prstGeom>
            <a:ln w="12700" cap="flat">
              <a:noFill/>
              <a:miter lim="400000"/>
            </a:ln>
            <a:effectLst/>
          </p:spPr>
        </p:pic>
        <p:pic>
          <p:nvPicPr>
            <p:cNvPr id="13" name="wicker-basket.png" descr="wicker-basket.png">
              <a:extLst>
                <a:ext uri="{FF2B5EF4-FFF2-40B4-BE49-F238E27FC236}">
                  <a16:creationId xmlns:a16="http://schemas.microsoft.com/office/drawing/2014/main" id="{BF68AEF1-BC19-4DE1-BEB7-8CA5FDDB41BE}"/>
                </a:ext>
              </a:extLst>
            </p:cNvPr>
            <p:cNvPicPr>
              <a:picLocks noChangeAspect="1"/>
            </p:cNvPicPr>
            <p:nvPr/>
          </p:nvPicPr>
          <p:blipFill>
            <a:blip r:embed="rId6"/>
            <a:stretch>
              <a:fillRect/>
            </a:stretch>
          </p:blipFill>
          <p:spPr>
            <a:xfrm>
              <a:off x="3341611" y="3875857"/>
              <a:ext cx="755091" cy="755092"/>
            </a:xfrm>
            <a:prstGeom prst="rect">
              <a:avLst/>
            </a:prstGeom>
            <a:ln w="12700" cap="flat">
              <a:noFill/>
              <a:miter lim="400000"/>
            </a:ln>
            <a:effectLst/>
          </p:spPr>
        </p:pic>
        <p:pic>
          <p:nvPicPr>
            <p:cNvPr id="14" name="圖形 13">
              <a:extLst>
                <a:ext uri="{FF2B5EF4-FFF2-40B4-BE49-F238E27FC236}">
                  <a16:creationId xmlns:a16="http://schemas.microsoft.com/office/drawing/2014/main" id="{24DA3C3E-03DE-4166-92CB-E33B5E39030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1414" y="2231928"/>
              <a:ext cx="1964084" cy="1646090"/>
            </a:xfrm>
            <a:prstGeom prst="rect">
              <a:avLst/>
            </a:prstGeom>
          </p:spPr>
        </p:pic>
        <p:sp>
          <p:nvSpPr>
            <p:cNvPr id="15" name="弧形 14">
              <a:extLst>
                <a:ext uri="{FF2B5EF4-FFF2-40B4-BE49-F238E27FC236}">
                  <a16:creationId xmlns:a16="http://schemas.microsoft.com/office/drawing/2014/main" id="{40576DCA-972E-4911-9946-552114C064A9}"/>
                </a:ext>
              </a:extLst>
            </p:cNvPr>
            <p:cNvSpPr/>
            <p:nvPr/>
          </p:nvSpPr>
          <p:spPr>
            <a:xfrm>
              <a:off x="2653684" y="3428241"/>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弧形 15">
              <a:extLst>
                <a:ext uri="{FF2B5EF4-FFF2-40B4-BE49-F238E27FC236}">
                  <a16:creationId xmlns:a16="http://schemas.microsoft.com/office/drawing/2014/main" id="{DC9A1CB2-CFB0-4C3B-BEF2-D59D2C29E076}"/>
                </a:ext>
              </a:extLst>
            </p:cNvPr>
            <p:cNvSpPr/>
            <p:nvPr/>
          </p:nvSpPr>
          <p:spPr>
            <a:xfrm>
              <a:off x="1859332" y="3459136"/>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弧形 16">
              <a:extLst>
                <a:ext uri="{FF2B5EF4-FFF2-40B4-BE49-F238E27FC236}">
                  <a16:creationId xmlns:a16="http://schemas.microsoft.com/office/drawing/2014/main" id="{8C7247A1-996F-420B-B054-5CD2D9DFA8A4}"/>
                </a:ext>
              </a:extLst>
            </p:cNvPr>
            <p:cNvSpPr/>
            <p:nvPr/>
          </p:nvSpPr>
          <p:spPr>
            <a:xfrm>
              <a:off x="1089432" y="3509838"/>
              <a:ext cx="1074987" cy="1121111"/>
            </a:xfrm>
            <a:prstGeom prst="arc">
              <a:avLst>
                <a:gd name="adj1" fmla="val 16200000"/>
                <a:gd name="adj2" fmla="val 21224216"/>
              </a:avLst>
            </a:prstGeom>
            <a:ln w="31750">
              <a:gradFill>
                <a:gsLst>
                  <a:gs pos="0">
                    <a:schemeClr val="accent1">
                      <a:lumMod val="5000"/>
                      <a:lumOff val="95000"/>
                    </a:schemeClr>
                  </a:gs>
                  <a:gs pos="74000">
                    <a:schemeClr val="tx1"/>
                  </a:gs>
                  <a:gs pos="83000">
                    <a:schemeClr val="tx1"/>
                  </a:gs>
                  <a:gs pos="100000">
                    <a:schemeClr val="tx1"/>
                  </a:gs>
                </a:gsLst>
                <a:lin ang="5400000" scaled="1"/>
              </a:gra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18" name="圖片 17">
            <a:extLst>
              <a:ext uri="{FF2B5EF4-FFF2-40B4-BE49-F238E27FC236}">
                <a16:creationId xmlns:a16="http://schemas.microsoft.com/office/drawing/2014/main" id="{570F7CC6-3CEA-43FC-94EB-478715D3C6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18" y="4147383"/>
            <a:ext cx="2726864" cy="1891762"/>
          </a:xfrm>
          <a:prstGeom prst="rect">
            <a:avLst/>
          </a:prstGeom>
        </p:spPr>
      </p:pic>
      <p:pic>
        <p:nvPicPr>
          <p:cNvPr id="22" name="圖片 21">
            <a:extLst>
              <a:ext uri="{FF2B5EF4-FFF2-40B4-BE49-F238E27FC236}">
                <a16:creationId xmlns:a16="http://schemas.microsoft.com/office/drawing/2014/main" id="{C464061D-3CE7-40FE-989B-A59C338A5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2623" y="2561805"/>
            <a:ext cx="3531308" cy="2284481"/>
          </a:xfrm>
          <a:prstGeom prst="rect">
            <a:avLst/>
          </a:prstGeom>
        </p:spPr>
      </p:pic>
      <p:sp>
        <p:nvSpPr>
          <p:cNvPr id="23" name="文字方塊 22">
            <a:extLst>
              <a:ext uri="{FF2B5EF4-FFF2-40B4-BE49-F238E27FC236}">
                <a16:creationId xmlns:a16="http://schemas.microsoft.com/office/drawing/2014/main" id="{2B992CA9-9983-433B-94FF-34A1C0A55F4F}"/>
              </a:ext>
            </a:extLst>
          </p:cNvPr>
          <p:cNvSpPr txBox="1"/>
          <p:nvPr/>
        </p:nvSpPr>
        <p:spPr>
          <a:xfrm>
            <a:off x="310393" y="6114295"/>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4" name="文字方塊 23">
            <a:extLst>
              <a:ext uri="{FF2B5EF4-FFF2-40B4-BE49-F238E27FC236}">
                <a16:creationId xmlns:a16="http://schemas.microsoft.com/office/drawing/2014/main" id="{AE06A64D-EFF7-4E65-A80A-9A368123D488}"/>
              </a:ext>
            </a:extLst>
          </p:cNvPr>
          <p:cNvSpPr txBox="1"/>
          <p:nvPr/>
        </p:nvSpPr>
        <p:spPr>
          <a:xfrm>
            <a:off x="4291617" y="5099334"/>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商品自動分類</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5" name="文字方塊 24">
            <a:extLst>
              <a:ext uri="{FF2B5EF4-FFF2-40B4-BE49-F238E27FC236}">
                <a16:creationId xmlns:a16="http://schemas.microsoft.com/office/drawing/2014/main" id="{3FF9BE2E-96F7-4FB4-A499-1CF7ED533009}"/>
              </a:ext>
            </a:extLst>
          </p:cNvPr>
          <p:cNvSpPr txBox="1"/>
          <p:nvPr/>
        </p:nvSpPr>
        <p:spPr>
          <a:xfrm>
            <a:off x="8214035" y="5048893"/>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商品銷量預測</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pic>
        <p:nvPicPr>
          <p:cNvPr id="19" name="圖片 18">
            <a:extLst>
              <a:ext uri="{FF2B5EF4-FFF2-40B4-BE49-F238E27FC236}">
                <a16:creationId xmlns:a16="http://schemas.microsoft.com/office/drawing/2014/main" id="{BFE3AAED-FA2D-4146-8A18-7FB9C070C7E8}"/>
              </a:ext>
            </a:extLst>
          </p:cNvPr>
          <p:cNvPicPr>
            <a:picLocks noChangeAspect="1"/>
          </p:cNvPicPr>
          <p:nvPr/>
        </p:nvPicPr>
        <p:blipFill rotWithShape="1">
          <a:blip r:embed="rId11">
            <a:extLst>
              <a:ext uri="{28A0092B-C50C-407E-A947-70E740481C1C}">
                <a14:useLocalDpi xmlns:a14="http://schemas.microsoft.com/office/drawing/2010/main" val="0"/>
              </a:ext>
            </a:extLst>
          </a:blip>
          <a:srcRect b="7445"/>
          <a:stretch/>
        </p:blipFill>
        <p:spPr>
          <a:xfrm>
            <a:off x="836918" y="1091151"/>
            <a:ext cx="2763490" cy="2557739"/>
          </a:xfrm>
          <a:prstGeom prst="rect">
            <a:avLst/>
          </a:prstGeom>
        </p:spPr>
      </p:pic>
      <p:sp>
        <p:nvSpPr>
          <p:cNvPr id="28" name="文字方塊 27">
            <a:extLst>
              <a:ext uri="{FF2B5EF4-FFF2-40B4-BE49-F238E27FC236}">
                <a16:creationId xmlns:a16="http://schemas.microsoft.com/office/drawing/2014/main" id="{9B75BE5E-C2E0-4086-BBA4-592BCE62BA6D}"/>
              </a:ext>
            </a:extLst>
          </p:cNvPr>
          <p:cNvSpPr txBox="1"/>
          <p:nvPr/>
        </p:nvSpPr>
        <p:spPr>
          <a:xfrm>
            <a:off x="310393" y="3648890"/>
            <a:ext cx="3288484" cy="400110"/>
          </a:xfrm>
          <a:prstGeom prst="rect">
            <a:avLst/>
          </a:prstGeom>
          <a:noFill/>
        </p:spPr>
        <p:txBody>
          <a:bodyPr wrap="square" rtlCol="0">
            <a:spAutoFit/>
          </a:bodyPr>
          <a:lstStyle/>
          <a:p>
            <a:pPr lvl="1" algn="ct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電商商品與交易資料</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矩形 19">
            <a:extLst>
              <a:ext uri="{FF2B5EF4-FFF2-40B4-BE49-F238E27FC236}">
                <a16:creationId xmlns:a16="http://schemas.microsoft.com/office/drawing/2014/main" id="{9DB734FB-24FC-466A-B852-44AA9A362A73}"/>
              </a:ext>
            </a:extLst>
          </p:cNvPr>
          <p:cNvSpPr/>
          <p:nvPr/>
        </p:nvSpPr>
        <p:spPr>
          <a:xfrm>
            <a:off x="310393" y="1275209"/>
            <a:ext cx="3391729" cy="2716484"/>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29">
            <a:extLst>
              <a:ext uri="{FF2B5EF4-FFF2-40B4-BE49-F238E27FC236}">
                <a16:creationId xmlns:a16="http://schemas.microsoft.com/office/drawing/2014/main" id="{7CB6E254-ABB8-498E-AD07-600DEB3A5A40}"/>
              </a:ext>
            </a:extLst>
          </p:cNvPr>
          <p:cNvSpPr/>
          <p:nvPr/>
        </p:nvSpPr>
        <p:spPr>
          <a:xfrm>
            <a:off x="7756863" y="3991693"/>
            <a:ext cx="826191" cy="4968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右 30">
            <a:extLst>
              <a:ext uri="{FF2B5EF4-FFF2-40B4-BE49-F238E27FC236}">
                <a16:creationId xmlns:a16="http://schemas.microsoft.com/office/drawing/2014/main" id="{21063067-D1F7-4880-AEAD-FBB1387F8B4A}"/>
              </a:ext>
            </a:extLst>
          </p:cNvPr>
          <p:cNvSpPr/>
          <p:nvPr/>
        </p:nvSpPr>
        <p:spPr>
          <a:xfrm rot="2437548">
            <a:off x="3778851" y="4572457"/>
            <a:ext cx="826191" cy="496840"/>
          </a:xfrm>
          <a:prstGeom prst="rightArrow">
            <a:avLst/>
          </a:prstGeom>
          <a:solidFill>
            <a:srgbClr val="C00000"/>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F923F908-6C8D-477B-B387-2F188C349BD8}"/>
              </a:ext>
            </a:extLst>
          </p:cNvPr>
          <p:cNvSpPr/>
          <p:nvPr/>
        </p:nvSpPr>
        <p:spPr>
          <a:xfrm>
            <a:off x="3563782" y="1156925"/>
            <a:ext cx="6096000" cy="892552"/>
          </a:xfrm>
          <a:prstGeom prst="rect">
            <a:avLst/>
          </a:prstGeom>
        </p:spPr>
        <p:txBody>
          <a:bodyPr>
            <a:spAutoFit/>
          </a:bodyPr>
          <a:lstStyle/>
          <a:p>
            <a:pPr lvl="1"/>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網路爬蟲獲取商品資訊</a:t>
            </a:r>
            <a:endParaRPr lang="en-US" altLang="zh-TW" sz="20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00150" lvl="2" indent="-28575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提供商品開發人員自動化的輔助工具</a:t>
            </a:r>
            <a:endParaRPr lang="en-US" altLang="zh-TW"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p>
            <a:pPr marL="1200150" lvl="2" indent="-285750">
              <a:buFont typeface="Arial" panose="020B0604020202020204" pitchFamily="34" charset="0"/>
              <a:buChar char="•"/>
            </a:pP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降低人力成本，提高商品開發研究速度與覆蓋率</a:t>
            </a:r>
            <a:endParaRPr lang="zh-TW" altLang="en-US" dirty="0"/>
          </a:p>
        </p:txBody>
      </p:sp>
    </p:spTree>
    <p:extLst>
      <p:ext uri="{BB962C8B-B14F-4D97-AF65-F5344CB8AC3E}">
        <p14:creationId xmlns:p14="http://schemas.microsoft.com/office/powerpoint/2010/main" val="25427522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2863</Words>
  <Application>Microsoft Office PowerPoint</Application>
  <PresentationFormat>寬螢幕</PresentationFormat>
  <Paragraphs>614</Paragraphs>
  <Slides>58</Slides>
  <Notes>16</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58</vt:i4>
      </vt:variant>
    </vt:vector>
  </HeadingPairs>
  <TitlesOfParts>
    <vt:vector size="64" baseType="lpstr">
      <vt:lpstr>微軟正黑體</vt: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Student</dc:creator>
  <cp:lastModifiedBy>Student</cp:lastModifiedBy>
  <cp:revision>16</cp:revision>
  <dcterms:created xsi:type="dcterms:W3CDTF">2019-06-21T02:29:21Z</dcterms:created>
  <dcterms:modified xsi:type="dcterms:W3CDTF">2019-06-21T18:45:15Z</dcterms:modified>
</cp:coreProperties>
</file>